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1" r:id="rId2"/>
    <p:sldMasterId id="2147487683" r:id="rId3"/>
  </p:sldMasterIdLst>
  <p:notesMasterIdLst>
    <p:notesMasterId r:id="rId25"/>
  </p:notesMasterIdLst>
  <p:handoutMasterIdLst>
    <p:handoutMasterId r:id="rId26"/>
  </p:handoutMasterIdLst>
  <p:sldIdLst>
    <p:sldId id="671" r:id="rId4"/>
    <p:sldId id="661" r:id="rId5"/>
    <p:sldId id="672" r:id="rId6"/>
    <p:sldId id="663" r:id="rId7"/>
    <p:sldId id="662" r:id="rId8"/>
    <p:sldId id="670" r:id="rId9"/>
    <p:sldId id="667" r:id="rId10"/>
    <p:sldId id="668" r:id="rId11"/>
    <p:sldId id="669" r:id="rId12"/>
    <p:sldId id="673" r:id="rId13"/>
    <p:sldId id="660" r:id="rId14"/>
    <p:sldId id="674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205B"/>
    <a:srgbClr val="FE5000"/>
    <a:srgbClr val="00B5E2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5611" autoAdjust="0"/>
  </p:normalViewPr>
  <p:slideViewPr>
    <p:cSldViewPr snapToGrid="0">
      <p:cViewPr>
        <p:scale>
          <a:sx n="130" d="100"/>
          <a:sy n="130" d="100"/>
        </p:scale>
        <p:origin x="-1002" y="-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317"/>
        <p:guide pos="4879"/>
        <p:guide pos="5556"/>
        <p:guide pos="2426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29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467" y="9734644"/>
            <a:ext cx="187979" cy="1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8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/>
              <a:pPr defTabSz="917848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6CF8F489-76F0-41BE-8336-5F95BF622C59}" type="slidenum">
              <a:rPr lang="de-DE" smtClean="0"/>
              <a:pPr defTabSz="919163"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D4CD0A9E-1A87-43FF-B164-7DE9E8E45C6D}" type="slidenum">
              <a:rPr lang="de-DE" smtClean="0"/>
              <a:pPr defTabSz="919163"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FB96143F-85B0-41CF-8991-6DE04A4A47FB}" type="slidenum">
              <a:rPr lang="de-DE" smtClean="0"/>
              <a:pPr defTabSz="919163"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0B60EC55-0CB1-4E9B-A678-3966D66F3A9C}" type="slidenum">
              <a:rPr lang="de-DE" smtClean="0"/>
              <a:pPr defTabSz="919163"/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0B60EC55-0CB1-4E9B-A678-3966D66F3A9C}" type="slidenum">
              <a:rPr lang="de-DE" smtClean="0"/>
              <a:pPr defTabSz="919163"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747DE847-1F10-473B-8EE6-4497A24B81AE}" type="slidenum">
              <a:rPr lang="de-DE" smtClean="0"/>
              <a:pPr defTabSz="919163"/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A1F0CEA1-E696-42A4-B3CF-E6074414E57E}" type="slidenum">
              <a:rPr lang="de-DE" smtClean="0"/>
              <a:pPr defTabSz="917848"/>
              <a:t>5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A1F0CEA1-E696-42A4-B3CF-E6074414E57E}" type="slidenum">
              <a:rPr lang="de-DE" smtClean="0"/>
              <a:pPr defTabSz="917848"/>
              <a:t>6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37027-6901-4AA6-B62E-988B7424CDC4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002"/>
            <a:fld id="{9103B0EF-042B-479F-B8E6-86EA7846036F}" type="slidenum">
              <a:rPr lang="de-DE" smtClean="0"/>
              <a:pPr defTabSz="919002"/>
              <a:t>9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53545611-F20B-47D6-8BE4-2384F73370A5}" type="slidenum">
              <a:rPr lang="de-DE" smtClean="0"/>
              <a:pPr defTabSz="919163"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53545611-F20B-47D6-8BE4-2384F73370A5}" type="slidenum">
              <a:rPr lang="de-DE" smtClean="0"/>
              <a:pPr defTabSz="919163"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E929731E-0629-42B9-81EC-FE27A6D2869E}" type="slidenum">
              <a:rPr lang="de-DE" smtClean="0"/>
              <a:pPr defTabSz="919163"/>
              <a:t>14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39"/>
          <p:cNvSpPr>
            <a:spLocks noChangeArrowheads="1"/>
          </p:cNvSpPr>
          <p:nvPr userDrawn="1"/>
        </p:nvSpPr>
        <p:spPr bwMode="auto">
          <a:xfrm>
            <a:off x="315913" y="180975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4DB5A8F-B97C-4F92-A89C-4616A2E493DE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26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30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8" name="Rectangle 61"/>
          <p:cNvSpPr>
            <a:spLocks noChangeArrowheads="1"/>
          </p:cNvSpPr>
          <p:nvPr userDrawn="1"/>
        </p:nvSpPr>
        <p:spPr bwMode="auto">
          <a:xfrm>
            <a:off x="627063" y="180975"/>
            <a:ext cx="23532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EUM/OPS/VWG/</a:t>
            </a:r>
            <a:r>
              <a:rPr lang="en-GB" sz="900" b="0" kern="1200" baseline="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15/813759</a:t>
            </a: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v1 – 02 </a:t>
            </a:r>
            <a:r>
              <a:rPr lang="de-DE" b="0" baseline="0" dirty="0" err="1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2015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655638" y="6591300"/>
            <a:ext cx="2385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EUM/OPS/VWG/</a:t>
            </a:r>
            <a:r>
              <a:rPr lang="en-GB" sz="900" b="0" kern="1200" baseline="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15/813759 </a:t>
            </a:r>
            <a:r>
              <a:rPr lang="de-DE" sz="900" b="0" kern="1200" baseline="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 v</a:t>
            </a: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1 – 02 </a:t>
            </a:r>
            <a:r>
              <a:rPr lang="de-DE" b="0" baseline="0" dirty="0" err="1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5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7F3F-AB40-4F77-8881-69524AD724B5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69ED-6557-4F43-A918-BEFA76CE2A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  <p:sldLayoutId id="2147487674" r:id="rId3"/>
    <p:sldLayoutId id="2147487675" r:id="rId4"/>
    <p:sldLayoutId id="2147487676" r:id="rId5"/>
    <p:sldLayoutId id="2147487677" r:id="rId6"/>
    <p:sldLayoutId id="2147487678" r:id="rId7"/>
    <p:sldLayoutId id="2147487679" r:id="rId8"/>
    <p:sldLayoutId id="2147487680" r:id="rId9"/>
    <p:sldLayoutId id="2147487681" r:id="rId10"/>
    <p:sldLayoutId id="2147487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16CE3-463C-45B3-8DBF-5F0B5E206357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311C-C504-48B2-98AD-9E57BA932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84" r:id="rId1"/>
    <p:sldLayoutId id="2147487685" r:id="rId2"/>
    <p:sldLayoutId id="2147487686" r:id="rId3"/>
    <p:sldLayoutId id="2147487687" r:id="rId4"/>
    <p:sldLayoutId id="2147487688" r:id="rId5"/>
    <p:sldLayoutId id="2147487689" r:id="rId6"/>
    <p:sldLayoutId id="2147487690" r:id="rId7"/>
    <p:sldLayoutId id="2147487691" r:id="rId8"/>
    <p:sldLayoutId id="2147487692" r:id="rId9"/>
    <p:sldLayoutId id="2147487693" r:id="rId10"/>
    <p:sldLayoutId id="2147487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metsat.int/website/home/Data/Products/Formats/index.html" TargetMode="External"/><Relationship Id="rId3" Type="http://schemas.openxmlformats.org/officeDocument/2006/relationships/hyperlink" Target="mailto:ops@eumetsat.int" TargetMode="External"/><Relationship Id="rId7" Type="http://schemas.openxmlformats.org/officeDocument/2006/relationships/hyperlink" Target="http://navigator.eumetsat.int/" TargetMode="External"/><Relationship Id="rId2" Type="http://schemas.openxmlformats.org/officeDocument/2006/relationships/hyperlink" Target="http://www.eumetsat.in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oportal.eumetsat.int/" TargetMode="External"/><Relationship Id="rId5" Type="http://schemas.openxmlformats.org/officeDocument/2006/relationships/hyperlink" Target="http://www.eumetsat.int/Home/Main/DataProducts/" TargetMode="External"/><Relationship Id="rId4" Type="http://schemas.openxmlformats.org/officeDocument/2006/relationships/hyperlink" Target="http://www.eumetsat.int/website/home/Data/DataDelivery/EUMETSATDataCentre/index.html" TargetMode="External"/><Relationship Id="rId9" Type="http://schemas.openxmlformats.org/officeDocument/2006/relationships/hyperlink" Target="http://navigator.eumetsat.int/discovery/Start/DirectSearch/DetailResult.do?f(r0)=EO:EUM:DAT:MSG:MSG15-RS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metsat.int/website/home/Data/DataDelivery/EUMETSATDataCentre/OrderingFAQandSupport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metsat.int/website/home/Data/DataDelivery/EUMETSATDataCentre/NetCDFFormatforDataCentreProducts/index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dirty="0" smtClean="0"/>
              <a:t>Data </a:t>
            </a:r>
            <a:r>
              <a:rPr lang="en-GB" sz="3200" dirty="0" err="1" smtClean="0"/>
              <a:t>CeNtre</a:t>
            </a:r>
            <a:r>
              <a:rPr lang="en-GB" sz="3200" dirty="0" smtClean="0"/>
              <a:t> Updates</a:t>
            </a:r>
            <a:endParaRPr lang="en-GB" sz="3200" dirty="0" smtClean="0"/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89725" y="3479066"/>
            <a:ext cx="321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latin typeface="Arial" pitchFamily="34" charset="0"/>
                <a:cs typeface="Arial" pitchFamily="34" charset="0"/>
              </a:rPr>
              <a:t>GEO visit</a:t>
            </a:r>
            <a:endParaRPr lang="en-GB" sz="24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0" dirty="0" smtClean="0">
                <a:latin typeface="Arial" pitchFamily="34" charset="0"/>
                <a:cs typeface="Arial" pitchFamily="34" charset="0"/>
              </a:rPr>
              <a:t>02 July </a:t>
            </a: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2015</a:t>
            </a:r>
            <a:endParaRPr lang="en-GB" sz="2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80976" y="992188"/>
            <a:ext cx="9601199" cy="539115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EUMETSAT: 	</a:t>
            </a:r>
            <a:r>
              <a:rPr lang="en-US" sz="1800" b="1" dirty="0" smtClean="0">
                <a:hlinkClick r:id="rId2"/>
              </a:rPr>
              <a:t>http://www.eumetsat.int</a:t>
            </a:r>
            <a:endParaRPr lang="en-US" sz="1800" b="1" dirty="0" smtClean="0"/>
          </a:p>
          <a:p>
            <a:endParaRPr lang="en-US" sz="800" dirty="0" smtClean="0"/>
          </a:p>
          <a:p>
            <a:r>
              <a:rPr lang="en-US" sz="1800" b="1" dirty="0" smtClean="0"/>
              <a:t>Helpdesk:  	</a:t>
            </a:r>
            <a:r>
              <a:rPr lang="en-US" sz="1800" b="1" dirty="0" smtClean="0">
                <a:hlinkClick r:id="rId3"/>
              </a:rPr>
              <a:t>ops@eumetsat.int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Data Centre: </a:t>
            </a:r>
            <a:r>
              <a:rPr lang="en-US" sz="1800" dirty="0" smtClean="0">
                <a:hlinkClick r:id="rId4"/>
              </a:rPr>
              <a:t>http://www.eumetsat.int/website/home/Data/DataDelivery/EUMETSATDataCentre/index.html</a:t>
            </a:r>
            <a:r>
              <a:rPr lang="en-US" sz="1800" dirty="0" smtClean="0">
                <a:hlinkClick r:id="rId5"/>
              </a:rPr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800" dirty="0" smtClean="0"/>
              <a:t>Data and Products:   </a:t>
            </a:r>
            <a:r>
              <a:rPr lang="en-US" sz="1800" dirty="0" smtClean="0">
                <a:hlinkClick r:id="rId5"/>
              </a:rPr>
              <a:t>http://www.eumetsat.int/Home/Main/DataProducts/</a:t>
            </a:r>
            <a:endParaRPr lang="en-US" sz="1800" dirty="0" smtClean="0"/>
          </a:p>
          <a:p>
            <a:endParaRPr lang="en-US" sz="800" dirty="0" smtClean="0"/>
          </a:p>
          <a:p>
            <a:r>
              <a:rPr lang="en-US" sz="1800" dirty="0" smtClean="0"/>
              <a:t>EO Portal:   </a:t>
            </a:r>
            <a:r>
              <a:rPr lang="en-US" sz="1800" dirty="0" smtClean="0">
                <a:hlinkClick r:id="rId6"/>
              </a:rPr>
              <a:t>http://eoportal.eumetsat.int/</a:t>
            </a:r>
            <a:endParaRPr lang="en-US" sz="1800" dirty="0" smtClean="0"/>
          </a:p>
          <a:p>
            <a:endParaRPr lang="en-US" sz="800" dirty="0" smtClean="0"/>
          </a:p>
          <a:p>
            <a:r>
              <a:rPr lang="en-US" sz="1800" dirty="0" smtClean="0"/>
              <a:t>Product Navigator:   </a:t>
            </a:r>
            <a:r>
              <a:rPr lang="en-US" sz="1800" dirty="0" smtClean="0">
                <a:hlinkClick r:id="rId7"/>
              </a:rPr>
              <a:t>http://navigator.eumetsat.int/</a:t>
            </a:r>
            <a:r>
              <a:rPr lang="en-US" sz="1800" dirty="0" smtClean="0"/>
              <a:t>						</a:t>
            </a:r>
          </a:p>
          <a:p>
            <a:pPr>
              <a:buNone/>
            </a:pPr>
            <a:r>
              <a:rPr lang="en-US" sz="1800" dirty="0" smtClean="0"/>
              <a:t>					</a:t>
            </a:r>
          </a:p>
          <a:p>
            <a:pPr>
              <a:defRPr/>
            </a:pPr>
            <a:r>
              <a:rPr lang="en-US" sz="1800" dirty="0" smtClean="0"/>
              <a:t>Overview of Product formats: </a:t>
            </a:r>
            <a:r>
              <a:rPr lang="en-US" sz="1800" dirty="0" smtClean="0">
                <a:hlinkClick r:id="rId8"/>
              </a:rPr>
              <a:t>http://www.eumetsat.int/website/home/Data/Products/Formats/index.html</a:t>
            </a:r>
            <a:r>
              <a:rPr lang="en-US" sz="1800" dirty="0" smtClean="0">
                <a:hlinkClick r:id="rId7"/>
              </a:rPr>
              <a:t> </a:t>
            </a:r>
          </a:p>
          <a:p>
            <a:pPr>
              <a:buNone/>
              <a:defRPr/>
            </a:pPr>
            <a:endParaRPr lang="en-US" sz="1800" dirty="0" smtClean="0">
              <a:hlinkClick r:id="rId7"/>
            </a:endParaRPr>
          </a:p>
          <a:p>
            <a:pPr>
              <a:defRPr/>
            </a:pPr>
            <a:r>
              <a:rPr lang="en-US" sz="1800" dirty="0" smtClean="0"/>
              <a:t>Product Formats on a per product basis – under Product Navigator : Description Tab:</a:t>
            </a:r>
            <a:br>
              <a:rPr lang="en-US" sz="1800" dirty="0" smtClean="0"/>
            </a:br>
            <a:r>
              <a:rPr lang="en-US" sz="1800" dirty="0" smtClean="0">
                <a:hlinkClick r:id="rId9"/>
              </a:rPr>
              <a:t>http://navigator.eumetsat.int/discovery/Start/DirectSearch/DetailResult.do?f(r0)=EO:EUM:DAT:MSG:MSG15-RSS</a:t>
            </a:r>
            <a:r>
              <a:rPr lang="en-US" sz="1800" dirty="0" smtClean="0">
                <a:hlinkClick r:id="rId8"/>
              </a:rPr>
              <a:t> </a:t>
            </a:r>
            <a:r>
              <a:rPr lang="en-US" sz="1800" dirty="0" smtClean="0">
                <a:hlinkClick r:id="rId7"/>
              </a:rPr>
              <a:t>	</a:t>
            </a:r>
            <a:r>
              <a:rPr lang="en-US" sz="2600" dirty="0" smtClean="0"/>
              <a:t>	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Annex – New web based Ordering Client / EUMETCAST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000" i="1" dirty="0" smtClean="0"/>
              <a:t>Thank you !</a:t>
            </a:r>
            <a:endParaRPr lang="en-GB" sz="4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thfuss\AppData\Local\Microsoft\Windows\Temporary Internet Files\Content.Outlook\NOEI2ZEE\Slide_3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5" y="1032373"/>
            <a:ext cx="11321796" cy="6109716"/>
          </a:xfrm>
          <a:prstGeom prst="rect">
            <a:avLst/>
          </a:prstGeom>
          <a:noFill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Data Centre Product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135063"/>
            <a:ext cx="9459912" cy="4781550"/>
          </a:xfrm>
        </p:spPr>
        <p:txBody>
          <a:bodyPr/>
          <a:lstStyle/>
          <a:p>
            <a:pPr marL="7448550" indent="-190500">
              <a:buNone/>
              <a:defRPr/>
            </a:pPr>
            <a:r>
              <a:rPr lang="en-IE" sz="800" dirty="0" smtClean="0"/>
              <a:t/>
            </a:r>
            <a:br>
              <a:rPr lang="en-IE" sz="800" dirty="0" smtClean="0"/>
            </a:br>
            <a:endParaRPr lang="en-IE" sz="800" dirty="0" smtClean="0"/>
          </a:p>
          <a:p>
            <a:pPr marL="7448550" indent="-190500">
              <a:defRPr/>
            </a:pPr>
            <a:endParaRPr lang="en-IE" sz="8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dirty="0" smtClean="0"/>
              <a:t>Several product search methods are offered (text, thematic, popularity).</a:t>
            </a:r>
          </a:p>
          <a:p>
            <a:pPr marL="7448550" indent="-190500">
              <a:defRPr/>
            </a:pPr>
            <a:endParaRPr lang="en-IE" sz="8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dirty="0" smtClean="0"/>
              <a:t>Selecting a product shows product details from the EO-Portal Product Navigator.</a:t>
            </a:r>
          </a:p>
          <a:p>
            <a:pPr marL="7448550" indent="-190500">
              <a:defRPr/>
            </a:pPr>
            <a:endParaRPr lang="en-IE" sz="8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dirty="0" smtClean="0"/>
              <a:t>Simplified order processing as an order can only be made for 1 type of product.</a:t>
            </a:r>
          </a:p>
        </p:txBody>
      </p:sp>
      <p:sp>
        <p:nvSpPr>
          <p:cNvPr id="7173" name="Down Arrow 5"/>
          <p:cNvSpPr>
            <a:spLocks noChangeArrowheads="1"/>
          </p:cNvSpPr>
          <p:nvPr/>
        </p:nvSpPr>
        <p:spPr bwMode="auto">
          <a:xfrm rot="6076811">
            <a:off x="2834482" y="5480844"/>
            <a:ext cx="395287" cy="923925"/>
          </a:xfrm>
          <a:prstGeom prst="downArrow">
            <a:avLst>
              <a:gd name="adj1" fmla="val 50000"/>
              <a:gd name="adj2" fmla="val 49928"/>
            </a:avLst>
          </a:prstGeom>
          <a:solidFill>
            <a:srgbClr val="FFC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7174" name="Down Arrow 6"/>
          <p:cNvSpPr>
            <a:spLocks noChangeArrowheads="1"/>
          </p:cNvSpPr>
          <p:nvPr/>
        </p:nvSpPr>
        <p:spPr bwMode="auto">
          <a:xfrm rot="2997395">
            <a:off x="2112169" y="1624806"/>
            <a:ext cx="395288" cy="923925"/>
          </a:xfrm>
          <a:prstGeom prst="downArrow">
            <a:avLst>
              <a:gd name="adj1" fmla="val 50000"/>
              <a:gd name="adj2" fmla="val 49928"/>
            </a:avLst>
          </a:prstGeom>
          <a:solidFill>
            <a:srgbClr val="FFC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617913" y="5883275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</a:rPr>
              <a:t>Stepwise approach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770188" y="1506538"/>
            <a:ext cx="436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</a:rPr>
              <a:t>Control flow of the ordering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thfuss\AppData\Local\Microsoft\Windows\Temporary Internet Files\Content.Outlook\NOEI2ZEE\Filter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8180" y="1032373"/>
            <a:ext cx="11321796" cy="6109716"/>
          </a:xfrm>
          <a:prstGeom prst="rect">
            <a:avLst/>
          </a:prstGeom>
          <a:noFill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Product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135063"/>
            <a:ext cx="9459912" cy="4781550"/>
          </a:xfrm>
        </p:spPr>
        <p:txBody>
          <a:bodyPr/>
          <a:lstStyle/>
          <a:p>
            <a:pPr marL="7448550" indent="-190500">
              <a:buNone/>
              <a:defRPr/>
            </a:pPr>
            <a:r>
              <a:rPr lang="en-IE" sz="800" dirty="0" smtClean="0"/>
              <a:t/>
            </a:r>
            <a:br>
              <a:rPr lang="en-IE" sz="800" dirty="0" smtClean="0"/>
            </a:br>
            <a:r>
              <a:rPr lang="en-IE" sz="800" dirty="0" smtClean="0"/>
              <a:t/>
            </a:r>
            <a:br>
              <a:rPr lang="en-IE" sz="800" dirty="0" smtClean="0"/>
            </a:br>
            <a:endParaRPr lang="en-IE" sz="800" dirty="0" smtClean="0"/>
          </a:p>
          <a:p>
            <a:pPr marL="7448550" indent="-190500">
              <a:defRPr/>
            </a:pPr>
            <a:endParaRPr lang="en-IE" sz="800" dirty="0" smtClean="0"/>
          </a:p>
          <a:p>
            <a:pPr marL="7448550" indent="-190500">
              <a:buNone/>
              <a:defRPr/>
            </a:pPr>
            <a:r>
              <a:rPr lang="en-IE" sz="800" dirty="0" smtClean="0"/>
              <a:t/>
            </a:r>
            <a:br>
              <a:rPr lang="en-IE" sz="800" dirty="0" smtClean="0"/>
            </a:br>
            <a:endParaRPr lang="en-IE" sz="8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dirty="0" smtClean="0"/>
              <a:t>Search can be narrowed using additional filters</a:t>
            </a:r>
            <a:br>
              <a:rPr lang="en-IE" sz="1700" dirty="0" smtClean="0"/>
            </a:br>
            <a:endParaRPr lang="en-IE" sz="17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dirty="0" smtClean="0"/>
              <a:t>Available filters depend on type of product selected and user privileges.</a:t>
            </a:r>
          </a:p>
          <a:p>
            <a:pPr marL="7448550" indent="-190500">
              <a:defRPr/>
            </a:pPr>
            <a:endParaRPr lang="en-IE" sz="17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dirty="0" smtClean="0"/>
              <a:t>“Go to Check Out” is used to shortcut ordering process by accepting defaults.</a:t>
            </a:r>
          </a:p>
          <a:p>
            <a:pPr marL="7448550" indent="-190500">
              <a:defRPr/>
            </a:pPr>
            <a:endParaRPr lang="en-IE" sz="1700" dirty="0" smtClean="0"/>
          </a:p>
        </p:txBody>
      </p:sp>
      <p:sp>
        <p:nvSpPr>
          <p:cNvPr id="11" name="Down Arrow 12"/>
          <p:cNvSpPr>
            <a:spLocks noChangeArrowheads="1"/>
          </p:cNvSpPr>
          <p:nvPr/>
        </p:nvSpPr>
        <p:spPr bwMode="auto">
          <a:xfrm rot="508972">
            <a:off x="4974791" y="4890986"/>
            <a:ext cx="426724" cy="759354"/>
          </a:xfrm>
          <a:prstGeom prst="downArrow">
            <a:avLst>
              <a:gd name="adj1" fmla="val 50000"/>
              <a:gd name="adj2" fmla="val 50130"/>
            </a:avLst>
          </a:prstGeom>
          <a:solidFill>
            <a:srgbClr val="FFC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583113" y="5678488"/>
            <a:ext cx="950912" cy="485775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Product Data/Time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230313"/>
            <a:ext cx="9459912" cy="4781550"/>
          </a:xfrm>
        </p:spPr>
        <p:txBody>
          <a:bodyPr/>
          <a:lstStyle/>
          <a:p>
            <a:pPr marL="7442200" indent="-184150">
              <a:buNone/>
              <a:defRPr/>
            </a:pPr>
            <a:r>
              <a:rPr lang="en-IE" sz="800" dirty="0" smtClean="0"/>
              <a:t/>
            </a:r>
            <a:br>
              <a:rPr lang="en-IE" sz="800" dirty="0" smtClean="0"/>
            </a:br>
            <a:endParaRPr lang="en-IE" sz="800" dirty="0" smtClean="0"/>
          </a:p>
          <a:p>
            <a:pPr marL="7442200" indent="-184150">
              <a:defRPr/>
            </a:pPr>
            <a:endParaRPr lang="en-IE" sz="800" dirty="0" smtClean="0"/>
          </a:p>
          <a:p>
            <a:pPr marL="7442200" indent="-184150">
              <a:defRPr/>
            </a:pPr>
            <a:endParaRPr lang="en-IE" sz="800" dirty="0" smtClean="0"/>
          </a:p>
          <a:p>
            <a:pPr marL="7442200" indent="-184150">
              <a:defRPr/>
            </a:pPr>
            <a:endParaRPr lang="en-IE" sz="800" dirty="0" smtClean="0"/>
          </a:p>
          <a:p>
            <a:pPr marL="7442200" indent="-184150">
              <a:defRPr/>
            </a:pPr>
            <a:endParaRPr lang="en-IE" sz="800" dirty="0" smtClean="0"/>
          </a:p>
          <a:p>
            <a:pPr marL="7442200" indent="-184150">
              <a:defRPr/>
            </a:pPr>
            <a:endParaRPr lang="en-IE" sz="800" dirty="0" smtClean="0"/>
          </a:p>
          <a:p>
            <a:pPr marL="7442200" indent="-184150">
              <a:defRPr/>
            </a:pPr>
            <a:endParaRPr lang="en-IE" sz="800" dirty="0" smtClean="0"/>
          </a:p>
          <a:p>
            <a:pPr marL="7442200" indent="-184150">
              <a:buFont typeface="Arial" pitchFamily="34" charset="0"/>
              <a:buChar char="•"/>
              <a:defRPr/>
            </a:pPr>
            <a:r>
              <a:rPr lang="en-IE" sz="1700" dirty="0" smtClean="0"/>
              <a:t>Filter the product selected using date/time range.</a:t>
            </a:r>
          </a:p>
          <a:p>
            <a:pPr marL="7442200" indent="-184150">
              <a:defRPr/>
            </a:pPr>
            <a:endParaRPr lang="en-IE" sz="17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dirty="0" smtClean="0"/>
              <a:t>Hints &amp; Tips provide additional usability information based on users’ experiences.</a:t>
            </a:r>
          </a:p>
          <a:p>
            <a:pPr marL="7262813" indent="-4763">
              <a:buFont typeface="Arial" pitchFamily="34" charset="0"/>
              <a:buChar char="•"/>
              <a:defRPr/>
            </a:pPr>
            <a:endParaRPr lang="en-IE" sz="2000" dirty="0" smtClean="0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4027488" y="6348413"/>
            <a:ext cx="386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C00000"/>
                </a:solidFill>
              </a:rPr>
              <a:t>Products estimate for the Order</a:t>
            </a:r>
          </a:p>
        </p:txBody>
      </p:sp>
      <p:pic>
        <p:nvPicPr>
          <p:cNvPr id="1026" name="Picture 2" descr="C:\Users\rothfuss\AppData\Local\Microsoft\Windows\Temporary Internet Files\Content.Outlook\NOEI2ZEE\Slide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17" y="1352102"/>
            <a:ext cx="7515132" cy="4981127"/>
          </a:xfrm>
          <a:prstGeom prst="rect">
            <a:avLst/>
          </a:prstGeom>
          <a:noFill/>
        </p:spPr>
      </p:pic>
      <p:sp>
        <p:nvSpPr>
          <p:cNvPr id="8" name="Bent Arrow 7"/>
          <p:cNvSpPr/>
          <p:nvPr/>
        </p:nvSpPr>
        <p:spPr bwMode="auto">
          <a:xfrm rot="16200000">
            <a:off x="3450431" y="5980907"/>
            <a:ext cx="663575" cy="601662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thfuss\AppData\Local\Microsoft\Windows\Temporary Internet Files\Content.Outlook\NOEI2ZEE\Slide_5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17" y="1375906"/>
            <a:ext cx="7515132" cy="4973888"/>
          </a:xfrm>
          <a:prstGeom prst="rect">
            <a:avLst/>
          </a:prstGeom>
          <a:noFill/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Region of Interest (ROI)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273175"/>
            <a:ext cx="9459912" cy="4781550"/>
          </a:xfrm>
        </p:spPr>
        <p:txBody>
          <a:bodyPr/>
          <a:lstStyle/>
          <a:p>
            <a:pPr marL="7442200" indent="-184150">
              <a:buFont typeface="Arial" pitchFamily="34" charset="0"/>
              <a:buChar char="•"/>
              <a:defRPr/>
            </a:pPr>
            <a:endParaRPr lang="en-IE" sz="1700" dirty="0" smtClean="0">
              <a:solidFill>
                <a:srgbClr val="00206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endParaRPr lang="en-IE" sz="1700" dirty="0" smtClean="0">
              <a:solidFill>
                <a:srgbClr val="002060"/>
              </a:solidFill>
            </a:endParaRPr>
          </a:p>
          <a:p>
            <a:pPr marL="7442200" indent="-184150">
              <a:defRPr/>
            </a:pPr>
            <a:endParaRPr lang="en-IE" sz="1700" dirty="0" smtClean="0">
              <a:solidFill>
                <a:srgbClr val="00206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r>
              <a:rPr lang="en-IE" sz="1700" dirty="0" smtClean="0">
                <a:solidFill>
                  <a:srgbClr val="002060"/>
                </a:solidFill>
              </a:rPr>
              <a:t>Filter the product selected depending on its orbits crossing the ROI.</a:t>
            </a:r>
          </a:p>
          <a:p>
            <a:pPr marL="7442200" indent="-184150">
              <a:defRPr/>
            </a:pPr>
            <a:endParaRPr lang="en-IE" sz="800" dirty="0" smtClean="0">
              <a:solidFill>
                <a:srgbClr val="002060"/>
              </a:solidFill>
            </a:endParaRPr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dirty="0" smtClean="0">
                <a:solidFill>
                  <a:srgbClr val="002060"/>
                </a:solidFill>
              </a:rPr>
              <a:t>Hints &amp; Tips provide additional usability information based on users’ experiences.</a:t>
            </a:r>
          </a:p>
          <a:p>
            <a:pPr marL="7448550" indent="-190500">
              <a:defRPr/>
            </a:pPr>
            <a:endParaRPr lang="en-IE" sz="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thfuss\AppData\Local\Microsoft\Windows\Temporary Internet Files\Content.Outlook\NOEI2ZEE\Slide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5" y="946648"/>
            <a:ext cx="11321796" cy="6109716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6088" y="1157288"/>
            <a:ext cx="945991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58063" indent="-1809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sz="1600" b="0" dirty="0" smtClean="0">
              <a:solidFill>
                <a:schemeClr val="tx2"/>
              </a:solidFill>
              <a:latin typeface="+mn-lt"/>
            </a:endParaRPr>
          </a:p>
          <a:p>
            <a:pPr marL="7358063" indent="-180975" eaLnBrk="0" hangingPunct="0">
              <a:spcBef>
                <a:spcPct val="20000"/>
              </a:spcBef>
              <a:defRPr/>
            </a:pPr>
            <a:endParaRPr lang="en-IE" sz="800" b="0" dirty="0">
              <a:solidFill>
                <a:schemeClr val="tx2"/>
              </a:solidFill>
              <a:latin typeface="+mn-lt"/>
            </a:endParaRPr>
          </a:p>
          <a:p>
            <a:pPr marL="7358063" indent="-1809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1700" b="0" dirty="0">
                <a:solidFill>
                  <a:schemeClr val="tx2"/>
                </a:solidFill>
                <a:latin typeface="+mn-lt"/>
              </a:rPr>
              <a:t>Users selects the delivery format and ROI </a:t>
            </a:r>
            <a:r>
              <a:rPr lang="en-IE" sz="1700" b="0" dirty="0" err="1">
                <a:solidFill>
                  <a:schemeClr val="tx2"/>
                </a:solidFill>
                <a:latin typeface="+mn-lt"/>
              </a:rPr>
              <a:t>subsetting</a:t>
            </a:r>
            <a:r>
              <a:rPr lang="en-IE" sz="1700" b="0" dirty="0">
                <a:solidFill>
                  <a:schemeClr val="tx2"/>
                </a:solidFill>
                <a:latin typeface="+mn-lt"/>
              </a:rPr>
              <a:t> for all products in the </a:t>
            </a:r>
            <a:r>
              <a:rPr lang="en-IE" sz="1700" b="0" dirty="0" smtClean="0">
                <a:solidFill>
                  <a:schemeClr val="tx2"/>
                </a:solidFill>
                <a:latin typeface="+mn-lt"/>
              </a:rPr>
              <a:t>order</a:t>
            </a:r>
            <a:br>
              <a:rPr lang="en-IE" sz="1700" b="0" dirty="0" smtClean="0">
                <a:solidFill>
                  <a:schemeClr val="tx2"/>
                </a:solidFill>
                <a:latin typeface="+mn-lt"/>
              </a:rPr>
            </a:br>
            <a:endParaRPr lang="en-IE" sz="1700" b="0" dirty="0">
              <a:solidFill>
                <a:schemeClr val="tx2"/>
              </a:solidFill>
              <a:latin typeface="+mn-lt"/>
            </a:endParaRPr>
          </a:p>
          <a:p>
            <a:pPr marL="7358063" indent="-1809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1700" b="0" dirty="0" smtClean="0">
                <a:solidFill>
                  <a:schemeClr val="tx2"/>
                </a:solidFill>
                <a:latin typeface="+mn-lt"/>
              </a:rPr>
              <a:t>“Details</a:t>
            </a:r>
            <a:r>
              <a:rPr lang="en-IE" sz="1700" b="0" dirty="0">
                <a:solidFill>
                  <a:schemeClr val="tx2"/>
                </a:solidFill>
                <a:latin typeface="+mn-lt"/>
              </a:rPr>
              <a:t>” - Examine the details of the products in this order, as sufficient information has been provided to return the ‘filtered’ products from the Data Centre Catalogue (see next slide)</a:t>
            </a:r>
            <a:endParaRPr lang="en-IE" sz="1700" b="0" kern="0" dirty="0">
              <a:solidFill>
                <a:srgbClr val="FF0000"/>
              </a:solidFill>
              <a:latin typeface="+mn-lt"/>
            </a:endParaRPr>
          </a:p>
          <a:p>
            <a:pPr marL="7258050" indent="4763" eaLnBrk="0" hangingPunct="0">
              <a:spcBef>
                <a:spcPct val="20000"/>
              </a:spcBef>
              <a:defRPr/>
            </a:pPr>
            <a:endParaRPr lang="en-IE" sz="1600" b="0" kern="0" dirty="0">
              <a:solidFill>
                <a:srgbClr val="FF0000"/>
              </a:solidFill>
              <a:latin typeface="+mn-lt"/>
            </a:endParaRPr>
          </a:p>
          <a:p>
            <a:pPr marL="7262813" indent="-47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E" sz="2000" b="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Delivery Format Selection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944813" y="3895725"/>
            <a:ext cx="232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C00000"/>
                </a:solidFill>
              </a:rPr>
              <a:t>Format dependent</a:t>
            </a:r>
          </a:p>
        </p:txBody>
      </p:sp>
      <p:sp>
        <p:nvSpPr>
          <p:cNvPr id="10248" name="Oval 14"/>
          <p:cNvSpPr>
            <a:spLocks noChangeArrowheads="1"/>
          </p:cNvSpPr>
          <p:nvPr/>
        </p:nvSpPr>
        <p:spPr bwMode="auto">
          <a:xfrm>
            <a:off x="2830513" y="2640013"/>
            <a:ext cx="1828800" cy="1219200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250" name="Oval 17"/>
          <p:cNvSpPr>
            <a:spLocks noChangeArrowheads="1"/>
          </p:cNvSpPr>
          <p:nvPr/>
        </p:nvSpPr>
        <p:spPr bwMode="auto">
          <a:xfrm>
            <a:off x="3906838" y="5545138"/>
            <a:ext cx="514350" cy="485775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251" name="Down Arrow 18"/>
          <p:cNvSpPr>
            <a:spLocks noChangeArrowheads="1"/>
          </p:cNvSpPr>
          <p:nvPr/>
        </p:nvSpPr>
        <p:spPr bwMode="auto">
          <a:xfrm rot="1241494">
            <a:off x="4267200" y="4576763"/>
            <a:ext cx="393700" cy="923925"/>
          </a:xfrm>
          <a:prstGeom prst="downArrow">
            <a:avLst>
              <a:gd name="adj1" fmla="val 50000"/>
              <a:gd name="adj2" fmla="val 50130"/>
            </a:avLst>
          </a:prstGeom>
          <a:solidFill>
            <a:srgbClr val="FFC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GB" sz="1800" dirty="0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8" grpId="0" animBg="1"/>
      <p:bldP spid="10250" grpId="0" animBg="1"/>
      <p:bldP spid="102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oducts Details Pop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82700"/>
            <a:ext cx="7448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Products’ Details for this Order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46088" y="1230312"/>
            <a:ext cx="9459912" cy="5229009"/>
          </a:xfrm>
        </p:spPr>
        <p:txBody>
          <a:bodyPr>
            <a:normAutofit lnSpcReduction="10000"/>
          </a:bodyPr>
          <a:lstStyle/>
          <a:p>
            <a:pPr marL="7358063" indent="-184150">
              <a:buFontTx/>
              <a:buChar char="•"/>
              <a:defRPr/>
            </a:pPr>
            <a:endParaRPr lang="en-IE" sz="800" kern="1200" dirty="0" smtClean="0"/>
          </a:p>
          <a:p>
            <a:pPr marL="7358063" indent="-184150">
              <a:buFontTx/>
              <a:buChar char="•"/>
              <a:defRPr/>
            </a:pPr>
            <a:r>
              <a:rPr lang="en-IE" sz="1700" kern="1200" dirty="0" smtClean="0"/>
              <a:t>Users should use this page to ensure their filtering criteria contains the products expected</a:t>
            </a:r>
            <a:r>
              <a:rPr lang="en-IE" sz="1700" kern="1200" dirty="0" smtClean="0"/>
              <a:t>.</a:t>
            </a:r>
            <a:br>
              <a:rPr lang="en-IE" sz="1700" kern="1200" dirty="0" smtClean="0"/>
            </a:br>
            <a:endParaRPr lang="en-IE" sz="1700" kern="1200" dirty="0" smtClean="0"/>
          </a:p>
          <a:p>
            <a:pPr marL="7358063" indent="-184150">
              <a:buFontTx/>
              <a:buChar char="•"/>
              <a:defRPr/>
            </a:pPr>
            <a:r>
              <a:rPr lang="en-IE" sz="1700" kern="1200" dirty="0" smtClean="0"/>
              <a:t>Products in the order are split into </a:t>
            </a:r>
            <a:r>
              <a:rPr lang="en-IE" sz="1700" kern="1200" dirty="0" smtClean="0"/>
              <a:t>lists</a:t>
            </a:r>
            <a:br>
              <a:rPr lang="en-IE" sz="1700" kern="1200" dirty="0" smtClean="0"/>
            </a:br>
            <a:endParaRPr lang="en-IE" sz="1700" kern="1200" dirty="0" smtClean="0"/>
          </a:p>
          <a:p>
            <a:pPr marL="7358063" indent="-184150">
              <a:buFontTx/>
              <a:buChar char="•"/>
              <a:defRPr/>
            </a:pPr>
            <a:r>
              <a:rPr lang="en-IE" sz="1700" kern="1200" dirty="0" smtClean="0"/>
              <a:t>Users can easily browse these lists and select / delete any product in them</a:t>
            </a:r>
            <a:r>
              <a:rPr lang="en-IE" sz="1700" kern="1200" dirty="0" smtClean="0"/>
              <a:t>.</a:t>
            </a:r>
            <a:br>
              <a:rPr lang="en-IE" sz="1700" kern="1200" dirty="0" smtClean="0"/>
            </a:br>
            <a:endParaRPr lang="en-IE" sz="1700" kern="1200" dirty="0" smtClean="0"/>
          </a:p>
          <a:p>
            <a:pPr marL="7358063" indent="-184150">
              <a:buFontTx/>
              <a:buChar char="•"/>
              <a:defRPr/>
            </a:pPr>
            <a:r>
              <a:rPr lang="en-IE" sz="1700" kern="1200" dirty="0" smtClean="0"/>
              <a:t>Metadata for the selected product is displayed. A browse Image can be displayed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thfuss\AppData\Local\Microsoft\Windows\Temporary Internet Files\Content.Outlook\NOEI2ZEE\Delivery_Meth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99" y="1318756"/>
            <a:ext cx="7507891" cy="4973888"/>
          </a:xfrm>
          <a:prstGeom prst="rect">
            <a:avLst/>
          </a:prstGeom>
          <a:noFill/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Delivery Method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187450"/>
            <a:ext cx="9459912" cy="4781550"/>
          </a:xfrm>
        </p:spPr>
        <p:txBody>
          <a:bodyPr/>
          <a:lstStyle/>
          <a:p>
            <a:pPr marL="7442200" indent="-184150">
              <a:buFont typeface="Arial" pitchFamily="34" charset="0"/>
              <a:buChar char="•"/>
              <a:defRPr/>
            </a:pPr>
            <a:endParaRPr lang="en-IE" sz="800" dirty="0" smtClean="0">
              <a:solidFill>
                <a:srgbClr val="FF000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endParaRPr lang="en-IE" sz="800" dirty="0" smtClean="0">
              <a:solidFill>
                <a:srgbClr val="FF000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endParaRPr lang="en-IE" sz="800" dirty="0" smtClean="0">
              <a:solidFill>
                <a:srgbClr val="FF000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endParaRPr lang="en-IE" sz="800" dirty="0" smtClean="0">
              <a:solidFill>
                <a:srgbClr val="FF000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endParaRPr lang="en-IE" sz="800" dirty="0" smtClean="0">
              <a:solidFill>
                <a:srgbClr val="FF0000"/>
              </a:solidFill>
            </a:endParaRPr>
          </a:p>
          <a:p>
            <a:pPr marL="7442200" indent="-184150">
              <a:buNone/>
              <a:defRPr/>
            </a:pP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endParaRPr lang="en-IE" sz="800" dirty="0" smtClean="0">
              <a:solidFill>
                <a:srgbClr val="FF000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r>
              <a:rPr lang="en-IE" sz="1700" kern="1200" dirty="0" smtClean="0"/>
              <a:t>Users select the preferred delivery method and whether data compression should be applied to their order.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thfuss\AppData\Local\Microsoft\Windows\Temporary Internet Files\Content.Outlook\NOEI2ZEE\Slide_8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7705" y="975223"/>
            <a:ext cx="11321796" cy="6109716"/>
          </a:xfrm>
          <a:prstGeom prst="rect">
            <a:avLst/>
          </a:prstGeom>
          <a:noFill/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Place the Data Centre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301750"/>
            <a:ext cx="9459912" cy="4781550"/>
          </a:xfrm>
        </p:spPr>
        <p:txBody>
          <a:bodyPr/>
          <a:lstStyle/>
          <a:p>
            <a:pPr marL="7442200" indent="-184150">
              <a:defRPr/>
            </a:pPr>
            <a:endParaRPr lang="en-IE" sz="1700" kern="1200" dirty="0" smtClean="0"/>
          </a:p>
          <a:p>
            <a:pPr marL="7442200" indent="-184150">
              <a:defRPr/>
            </a:pPr>
            <a:endParaRPr lang="en-IE" sz="1700" kern="1200" dirty="0" smtClean="0"/>
          </a:p>
          <a:p>
            <a:pPr marL="7442200" indent="-184150">
              <a:buNone/>
              <a:defRPr/>
            </a:pPr>
            <a:r>
              <a:rPr lang="en-IE" sz="1700" dirty="0" smtClean="0"/>
              <a:t/>
            </a:r>
            <a:br>
              <a:rPr lang="en-IE" sz="1700" dirty="0" smtClean="0"/>
            </a:br>
            <a:endParaRPr lang="en-IE" sz="1700" kern="12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kern="1200" dirty="0" smtClean="0"/>
              <a:t>To submit the order for processing, select the “Place Your Order” button</a:t>
            </a:r>
          </a:p>
          <a:p>
            <a:pPr marL="7262813" indent="-4763">
              <a:buFont typeface="Arial" pitchFamily="34" charset="0"/>
              <a:buChar char="•"/>
              <a:defRPr/>
            </a:pPr>
            <a:endParaRPr lang="en-IE" sz="2000" dirty="0" smtClean="0"/>
          </a:p>
        </p:txBody>
      </p:sp>
      <p:sp>
        <p:nvSpPr>
          <p:cNvPr id="9" name="Down Arrow 12"/>
          <p:cNvSpPr>
            <a:spLocks noChangeArrowheads="1"/>
          </p:cNvSpPr>
          <p:nvPr/>
        </p:nvSpPr>
        <p:spPr bwMode="auto">
          <a:xfrm rot="1797395">
            <a:off x="5208587" y="4681539"/>
            <a:ext cx="393700" cy="923925"/>
          </a:xfrm>
          <a:prstGeom prst="downArrow">
            <a:avLst>
              <a:gd name="adj1" fmla="val 50000"/>
              <a:gd name="adj2" fmla="val 50130"/>
            </a:avLst>
          </a:prstGeom>
          <a:solidFill>
            <a:srgbClr val="FFC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4583113" y="5592763"/>
            <a:ext cx="950912" cy="485775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Data Centre – Long Term Archive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30188" y="1217097"/>
            <a:ext cx="9151937" cy="4934466"/>
            <a:chOff x="230188" y="1217097"/>
            <a:chExt cx="9151937" cy="4934466"/>
          </a:xfrm>
        </p:grpSpPr>
        <p:sp>
          <p:nvSpPr>
            <p:cNvPr id="17412" name="Rectangle 6"/>
            <p:cNvSpPr>
              <a:spLocks noChangeArrowheads="1"/>
            </p:cNvSpPr>
            <p:nvPr/>
          </p:nvSpPr>
          <p:spPr bwMode="auto">
            <a:xfrm>
              <a:off x="2476500" y="3244334"/>
              <a:ext cx="495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http://www.eumetsat.int/Home/Main/Satellites/MeteosatThirdGeneration/Resources/index.htm?l=en#ATBDs</a:t>
              </a:r>
            </a:p>
          </p:txBody>
        </p:sp>
        <p:sp>
          <p:nvSpPr>
            <p:cNvPr id="17413" name="Rectangle 3"/>
            <p:cNvSpPr>
              <a:spLocks noChangeArrowheads="1"/>
            </p:cNvSpPr>
            <p:nvPr/>
          </p:nvSpPr>
          <p:spPr bwMode="auto">
            <a:xfrm>
              <a:off x="238125" y="3119438"/>
              <a:ext cx="9144000" cy="2636837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741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1635125"/>
              <a:ext cx="766763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338111">
              <a:off x="3890963" y="1803400"/>
              <a:ext cx="1816100" cy="102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4338638" y="3254375"/>
              <a:ext cx="1184275" cy="2444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/>
                <a:t>EPS facilities</a:t>
              </a:r>
            </a:p>
          </p:txBody>
        </p:sp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 flipV="1">
              <a:off x="6472238" y="2576513"/>
              <a:ext cx="61912" cy="614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 flipH="1" flipV="1">
              <a:off x="3046413" y="2479675"/>
              <a:ext cx="152400" cy="7270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9" name="Text Box 10"/>
            <p:cNvSpPr txBox="1">
              <a:spLocks noChangeArrowheads="1"/>
            </p:cNvSpPr>
            <p:nvPr/>
          </p:nvSpPr>
          <p:spPr bwMode="auto">
            <a:xfrm>
              <a:off x="4064000" y="1259073"/>
              <a:ext cx="1743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000" dirty="0">
                  <a:solidFill>
                    <a:schemeClr val="tx1"/>
                  </a:solidFill>
                </a:rPr>
                <a:t>EUMETSAT Polar System</a:t>
              </a:r>
            </a:p>
            <a:p>
              <a:pPr algn="ctr" eaLnBrk="0" hangingPunct="0"/>
              <a:r>
                <a:rPr lang="en-GB" sz="1000" dirty="0" err="1">
                  <a:solidFill>
                    <a:schemeClr val="tx1"/>
                  </a:solidFill>
                </a:rPr>
                <a:t>Metop</a:t>
              </a:r>
              <a:r>
                <a:rPr lang="en-GB" sz="1000" dirty="0">
                  <a:solidFill>
                    <a:schemeClr val="tx1"/>
                  </a:solidFill>
                </a:rPr>
                <a:t> satellites</a:t>
              </a:r>
            </a:p>
          </p:txBody>
        </p:sp>
        <p:sp>
          <p:nvSpPr>
            <p:cNvPr id="17420" name="Text Box 11"/>
            <p:cNvSpPr txBox="1">
              <a:spLocks noChangeArrowheads="1"/>
            </p:cNvSpPr>
            <p:nvPr/>
          </p:nvSpPr>
          <p:spPr bwMode="auto">
            <a:xfrm>
              <a:off x="452438" y="5905500"/>
              <a:ext cx="8572500" cy="246063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/>
                <a:t>USERS</a:t>
              </a:r>
            </a:p>
          </p:txBody>
        </p:sp>
        <p:pic>
          <p:nvPicPr>
            <p:cNvPr id="17421" name="Picture 12" descr="jas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1973263"/>
              <a:ext cx="1244600" cy="62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Text Box 13"/>
            <p:cNvSpPr txBox="1">
              <a:spLocks noChangeArrowheads="1"/>
            </p:cNvSpPr>
            <p:nvPr/>
          </p:nvSpPr>
          <p:spPr bwMode="auto">
            <a:xfrm>
              <a:off x="5935662" y="1217097"/>
              <a:ext cx="150812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000" dirty="0">
                  <a:solidFill>
                    <a:schemeClr val="tx1"/>
                  </a:solidFill>
                </a:rPr>
                <a:t>Jason-2</a:t>
              </a:r>
            </a:p>
            <a:p>
              <a:pPr algn="ctr" eaLnBrk="0" hangingPunct="0"/>
              <a:r>
                <a:rPr lang="en-GB" sz="1000" dirty="0">
                  <a:solidFill>
                    <a:schemeClr val="tx1"/>
                  </a:solidFill>
                </a:rPr>
                <a:t>Optional Programme</a:t>
              </a:r>
            </a:p>
            <a:p>
              <a:pPr algn="ctr" eaLnBrk="0" hangingPunct="0"/>
              <a:r>
                <a:rPr lang="en-GB" sz="1000" dirty="0">
                  <a:solidFill>
                    <a:schemeClr val="tx1"/>
                  </a:solidFill>
                </a:rPr>
                <a:t>for Ocean Altimetry</a:t>
              </a:r>
            </a:p>
          </p:txBody>
        </p:sp>
        <p:sp>
          <p:nvSpPr>
            <p:cNvPr id="17423" name="Line 14"/>
            <p:cNvSpPr>
              <a:spLocks noChangeShapeType="1"/>
            </p:cNvSpPr>
            <p:nvPr/>
          </p:nvSpPr>
          <p:spPr bwMode="auto">
            <a:xfrm>
              <a:off x="4756150" y="2635250"/>
              <a:ext cx="92075" cy="533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Text Box 15"/>
            <p:cNvSpPr txBox="1">
              <a:spLocks noChangeArrowheads="1"/>
            </p:cNvSpPr>
            <p:nvPr/>
          </p:nvSpPr>
          <p:spPr bwMode="auto">
            <a:xfrm>
              <a:off x="7453313" y="2047875"/>
              <a:ext cx="1928812" cy="554038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/>
                <a:t>SATELLITE APPLICATION</a:t>
              </a:r>
            </a:p>
            <a:p>
              <a:pPr algn="ctr" eaLnBrk="0" hangingPunct="0"/>
              <a:r>
                <a:rPr lang="en-GB" sz="1000"/>
                <a:t>FACILITIES</a:t>
              </a:r>
            </a:p>
            <a:p>
              <a:pPr algn="ctr" eaLnBrk="0" hangingPunct="0"/>
              <a:r>
                <a:rPr lang="en-GB" sz="1000"/>
                <a:t>within the Member States</a:t>
              </a:r>
            </a:p>
          </p:txBody>
        </p:sp>
        <p:sp>
          <p:nvSpPr>
            <p:cNvPr id="17425" name="Text Box 16"/>
            <p:cNvSpPr txBox="1">
              <a:spLocks noChangeArrowheads="1"/>
            </p:cNvSpPr>
            <p:nvPr/>
          </p:nvSpPr>
          <p:spPr bwMode="auto">
            <a:xfrm>
              <a:off x="2654300" y="3265488"/>
              <a:ext cx="1184275" cy="2444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/>
                <a:t>MSG facilities</a:t>
              </a:r>
            </a:p>
          </p:txBody>
        </p:sp>
        <p:sp>
          <p:nvSpPr>
            <p:cNvPr id="17426" name="Text Box 17"/>
            <p:cNvSpPr txBox="1">
              <a:spLocks noChangeArrowheads="1"/>
            </p:cNvSpPr>
            <p:nvPr/>
          </p:nvSpPr>
          <p:spPr bwMode="auto">
            <a:xfrm>
              <a:off x="1239838" y="3267075"/>
              <a:ext cx="1184275" cy="2444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/>
                <a:t>MTP facilities</a:t>
              </a:r>
            </a:p>
          </p:txBody>
        </p:sp>
        <p:sp>
          <p:nvSpPr>
            <p:cNvPr id="17427" name="Text Box 18"/>
            <p:cNvSpPr txBox="1">
              <a:spLocks noChangeArrowheads="1"/>
            </p:cNvSpPr>
            <p:nvPr/>
          </p:nvSpPr>
          <p:spPr bwMode="auto">
            <a:xfrm>
              <a:off x="5842000" y="3243263"/>
              <a:ext cx="1446213" cy="2444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/>
                <a:t>Jason-2 facilities</a:t>
              </a:r>
            </a:p>
          </p:txBody>
        </p:sp>
        <p:pic>
          <p:nvPicPr>
            <p:cNvPr id="17428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9125" y="1331913"/>
              <a:ext cx="79057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Line 20"/>
            <p:cNvSpPr>
              <a:spLocks noChangeShapeType="1"/>
            </p:cNvSpPr>
            <p:nvPr/>
          </p:nvSpPr>
          <p:spPr bwMode="auto">
            <a:xfrm flipH="1" flipV="1">
              <a:off x="1084263" y="2433638"/>
              <a:ext cx="723900" cy="7588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Rectangle 21"/>
            <p:cNvSpPr>
              <a:spLocks noChangeArrowheads="1"/>
            </p:cNvSpPr>
            <p:nvPr/>
          </p:nvSpPr>
          <p:spPr bwMode="auto">
            <a:xfrm>
              <a:off x="230188" y="3133725"/>
              <a:ext cx="695325" cy="2241550"/>
            </a:xfrm>
            <a:prstGeom prst="rect">
              <a:avLst/>
            </a:prstGeom>
            <a:solidFill>
              <a:schemeClr val="bg2">
                <a:alpha val="6588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7431" name="Rectangle 22"/>
            <p:cNvSpPr>
              <a:spLocks noChangeArrowheads="1"/>
            </p:cNvSpPr>
            <p:nvPr/>
          </p:nvSpPr>
          <p:spPr bwMode="auto">
            <a:xfrm>
              <a:off x="919163" y="3729038"/>
              <a:ext cx="8462962" cy="1697037"/>
            </a:xfrm>
            <a:prstGeom prst="rect">
              <a:avLst/>
            </a:prstGeom>
            <a:solidFill>
              <a:srgbClr val="99CCFF">
                <a:alpha val="6588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		</a:t>
              </a:r>
              <a:br>
                <a:rPr lang="en-GB"/>
              </a:br>
              <a:r>
                <a:rPr lang="en-GB"/>
                <a:t>	</a:t>
              </a:r>
            </a:p>
            <a:p>
              <a:pPr algn="ctr" eaLnBrk="0" hangingPunct="0"/>
              <a:r>
                <a:rPr lang="en-GB"/>
                <a:t>		           </a:t>
              </a:r>
              <a:r>
                <a:rPr lang="en-GB" sz="2000">
                  <a:solidFill>
                    <a:srgbClr val="C00000"/>
                  </a:solidFill>
                </a:rPr>
                <a:t>records back to 1981 (Met-2)</a:t>
              </a:r>
            </a:p>
            <a:p>
              <a:pPr algn="ctr" eaLnBrk="0" hangingPunct="0"/>
              <a:r>
                <a:rPr lang="en-GB"/>
                <a:t>			</a:t>
              </a:r>
            </a:p>
          </p:txBody>
        </p:sp>
        <p:pic>
          <p:nvPicPr>
            <p:cNvPr id="17432" name="Picture 23" descr="umarfR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7713" y="3752850"/>
              <a:ext cx="2239962" cy="156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Line 24"/>
            <p:cNvSpPr>
              <a:spLocks noChangeShapeType="1"/>
            </p:cNvSpPr>
            <p:nvPr/>
          </p:nvSpPr>
          <p:spPr bwMode="auto">
            <a:xfrm flipV="1">
              <a:off x="8420100" y="2595563"/>
              <a:ext cx="6350" cy="11096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 flipH="1">
              <a:off x="1920875" y="3513138"/>
              <a:ext cx="6350" cy="1889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Line 26"/>
            <p:cNvSpPr>
              <a:spLocks noChangeShapeType="1"/>
            </p:cNvSpPr>
            <p:nvPr/>
          </p:nvSpPr>
          <p:spPr bwMode="auto">
            <a:xfrm flipH="1">
              <a:off x="3263900" y="3517900"/>
              <a:ext cx="6350" cy="1889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Line 27"/>
            <p:cNvSpPr>
              <a:spLocks noChangeShapeType="1"/>
            </p:cNvSpPr>
            <p:nvPr/>
          </p:nvSpPr>
          <p:spPr bwMode="auto">
            <a:xfrm flipH="1">
              <a:off x="4879975" y="3517900"/>
              <a:ext cx="6350" cy="1889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Line 28"/>
            <p:cNvSpPr>
              <a:spLocks noChangeShapeType="1"/>
            </p:cNvSpPr>
            <p:nvPr/>
          </p:nvSpPr>
          <p:spPr bwMode="auto">
            <a:xfrm>
              <a:off x="6486525" y="3500438"/>
              <a:ext cx="3175" cy="1952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Line 29"/>
            <p:cNvSpPr>
              <a:spLocks noChangeShapeType="1"/>
            </p:cNvSpPr>
            <p:nvPr/>
          </p:nvSpPr>
          <p:spPr bwMode="auto">
            <a:xfrm flipH="1">
              <a:off x="4810125" y="5740400"/>
              <a:ext cx="6350" cy="1889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7439" name="Picture 3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38288" y="4897438"/>
              <a:ext cx="452437" cy="452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7440" name="Picture 3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58850" y="4897438"/>
              <a:ext cx="530225" cy="434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7441" name="Picture 3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28825" y="4902200"/>
              <a:ext cx="452438" cy="4270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442" name="AutoShape 33"/>
            <p:cNvSpPr>
              <a:spLocks noChangeArrowheads="1"/>
            </p:cNvSpPr>
            <p:nvPr/>
          </p:nvSpPr>
          <p:spPr bwMode="auto">
            <a:xfrm>
              <a:off x="2595563" y="4948238"/>
              <a:ext cx="552450" cy="395287"/>
            </a:xfrm>
            <a:prstGeom prst="cloudCallout">
              <a:avLst>
                <a:gd name="adj1" fmla="val 30745"/>
                <a:gd name="adj2" fmla="val 5361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100">
                  <a:solidFill>
                    <a:schemeClr val="tx1"/>
                  </a:solidFill>
                </a:rPr>
                <a:t>   http</a:t>
              </a:r>
              <a:r>
                <a:rPr lang="en-GB" sz="1100"/>
                <a:t>P</a:t>
              </a:r>
            </a:p>
          </p:txBody>
        </p:sp>
        <p:sp>
          <p:nvSpPr>
            <p:cNvPr id="17443" name="Rectangle 34"/>
            <p:cNvSpPr>
              <a:spLocks noChangeArrowheads="1"/>
            </p:cNvSpPr>
            <p:nvPr/>
          </p:nvSpPr>
          <p:spPr bwMode="auto">
            <a:xfrm>
              <a:off x="238125" y="5375275"/>
              <a:ext cx="9144000" cy="387350"/>
            </a:xfrm>
            <a:prstGeom prst="rect">
              <a:avLst/>
            </a:prstGeom>
            <a:solidFill>
              <a:schemeClr val="bg2">
                <a:alpha val="6588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EO Portal</a:t>
              </a:r>
            </a:p>
          </p:txBody>
        </p:sp>
        <p:sp>
          <p:nvSpPr>
            <p:cNvPr id="17444" name="AutoShape 35"/>
            <p:cNvSpPr>
              <a:spLocks noChangeArrowheads="1"/>
            </p:cNvSpPr>
            <p:nvPr/>
          </p:nvSpPr>
          <p:spPr bwMode="auto">
            <a:xfrm>
              <a:off x="3222625" y="4921250"/>
              <a:ext cx="552450" cy="395288"/>
            </a:xfrm>
            <a:prstGeom prst="cloudCallout">
              <a:avLst>
                <a:gd name="adj1" fmla="val -22991"/>
                <a:gd name="adj2" fmla="val 5361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100">
                  <a:solidFill>
                    <a:schemeClr val="tx1"/>
                  </a:solidFill>
                </a:rPr>
                <a:t> ftp</a:t>
              </a:r>
              <a:r>
                <a:rPr lang="en-GB" sz="1100"/>
                <a:t>P</a:t>
              </a:r>
            </a:p>
          </p:txBody>
        </p:sp>
        <p:sp>
          <p:nvSpPr>
            <p:cNvPr id="17445" name="Text Box 36"/>
            <p:cNvSpPr txBox="1">
              <a:spLocks noChangeArrowheads="1"/>
            </p:cNvSpPr>
            <p:nvPr/>
          </p:nvSpPr>
          <p:spPr bwMode="auto">
            <a:xfrm>
              <a:off x="1122363" y="4572000"/>
              <a:ext cx="1184275" cy="2444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/>
                <a:t>Media delivery</a:t>
              </a:r>
            </a:p>
          </p:txBody>
        </p:sp>
        <p:sp>
          <p:nvSpPr>
            <p:cNvPr id="17446" name="TextBox 37"/>
            <p:cNvSpPr txBox="1">
              <a:spLocks noChangeArrowheads="1"/>
            </p:cNvSpPr>
            <p:nvPr/>
          </p:nvSpPr>
          <p:spPr bwMode="auto">
            <a:xfrm>
              <a:off x="2036762" y="4002286"/>
              <a:ext cx="25622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rgbClr val="00469B"/>
                  </a:solidFill>
                </a:rPr>
                <a:t>Level 0 + Level 1 + level 2</a:t>
              </a:r>
            </a:p>
          </p:txBody>
        </p:sp>
        <p:sp>
          <p:nvSpPr>
            <p:cNvPr id="17447" name="Down Arrow 38"/>
            <p:cNvSpPr>
              <a:spLocks noChangeArrowheads="1"/>
            </p:cNvSpPr>
            <p:nvPr/>
          </p:nvSpPr>
          <p:spPr bwMode="auto">
            <a:xfrm>
              <a:off x="3419475" y="3781425"/>
              <a:ext cx="257175" cy="228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469B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469B"/>
                </a:solidFill>
              </a:endParaRPr>
            </a:p>
          </p:txBody>
        </p:sp>
        <p:sp>
          <p:nvSpPr>
            <p:cNvPr id="17448" name="Right Arrow 39"/>
            <p:cNvSpPr>
              <a:spLocks noChangeArrowheads="1"/>
            </p:cNvSpPr>
            <p:nvPr/>
          </p:nvSpPr>
          <p:spPr bwMode="auto">
            <a:xfrm>
              <a:off x="4810125" y="4029075"/>
              <a:ext cx="285750" cy="2381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469B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7449" name="Right Arrow 40"/>
            <p:cNvSpPr>
              <a:spLocks noChangeArrowheads="1"/>
            </p:cNvSpPr>
            <p:nvPr/>
          </p:nvSpPr>
          <p:spPr bwMode="auto">
            <a:xfrm rot="10800000">
              <a:off x="4810125" y="5010150"/>
              <a:ext cx="285750" cy="2381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469B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7450" name="Rectangle 41"/>
            <p:cNvSpPr>
              <a:spLocks noChangeArrowheads="1"/>
            </p:cNvSpPr>
            <p:nvPr/>
          </p:nvSpPr>
          <p:spPr bwMode="auto">
            <a:xfrm>
              <a:off x="5538788" y="5003800"/>
              <a:ext cx="12939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rgbClr val="00469B"/>
                  </a:solidFill>
                </a:rPr>
                <a:t>Data Retrieval</a:t>
              </a:r>
            </a:p>
          </p:txBody>
        </p:sp>
        <p:sp>
          <p:nvSpPr>
            <p:cNvPr id="17451" name="Rectangle 41"/>
            <p:cNvSpPr>
              <a:spLocks noChangeArrowheads="1"/>
            </p:cNvSpPr>
            <p:nvPr/>
          </p:nvSpPr>
          <p:spPr bwMode="auto">
            <a:xfrm>
              <a:off x="5483225" y="4033064"/>
              <a:ext cx="13227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rgbClr val="00469B"/>
                  </a:solidFill>
                </a:rPr>
                <a:t>Data Archiving</a:t>
              </a:r>
            </a:p>
          </p:txBody>
        </p:sp>
      </p:grp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021701" y="1238756"/>
            <a:ext cx="2395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1000" dirty="0">
                <a:solidFill>
                  <a:schemeClr val="tx1"/>
                </a:solidFill>
              </a:rPr>
              <a:t>EUMETSAT Geostationary Systems</a:t>
            </a:r>
          </a:p>
          <a:p>
            <a:pPr algn="ctr" eaLnBrk="0" hangingPunct="0"/>
            <a:r>
              <a:rPr lang="en-GB" sz="1000" dirty="0" err="1">
                <a:solidFill>
                  <a:schemeClr val="tx1"/>
                </a:solidFill>
              </a:rPr>
              <a:t>Meteosat</a:t>
            </a:r>
            <a:r>
              <a:rPr lang="en-GB" sz="1000" dirty="0">
                <a:solidFill>
                  <a:schemeClr val="tx1"/>
                </a:solidFill>
              </a:rPr>
              <a:t> satellites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rders St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1246188"/>
            <a:ext cx="7507287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5950" cy="839788"/>
          </a:xfrm>
        </p:spPr>
        <p:txBody>
          <a:bodyPr/>
          <a:lstStyle/>
          <a:p>
            <a:r>
              <a:rPr lang="en-GB" dirty="0" smtClean="0"/>
              <a:t>New Ordering Client: Order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230313"/>
            <a:ext cx="9459912" cy="4781550"/>
          </a:xfrm>
        </p:spPr>
        <p:txBody>
          <a:bodyPr/>
          <a:lstStyle/>
          <a:p>
            <a:pPr marL="7442200" indent="-184150">
              <a:buFont typeface="Arial" pitchFamily="34" charset="0"/>
              <a:buChar char="•"/>
              <a:defRPr/>
            </a:pPr>
            <a:endParaRPr lang="en-IE" sz="1800" dirty="0" smtClean="0">
              <a:solidFill>
                <a:srgbClr val="FF000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endParaRPr lang="en-IE" sz="1800" dirty="0" smtClean="0">
              <a:solidFill>
                <a:srgbClr val="FF0000"/>
              </a:solidFill>
            </a:endParaRPr>
          </a:p>
          <a:p>
            <a:pPr marL="7442200" indent="-184150">
              <a:buFont typeface="Arial" pitchFamily="34" charset="0"/>
              <a:buChar char="•"/>
              <a:defRPr/>
            </a:pPr>
            <a:r>
              <a:rPr lang="en-IE" sz="1700" kern="1200" dirty="0" smtClean="0"/>
              <a:t>Users can track the status of their order(s) from this page.</a:t>
            </a:r>
          </a:p>
          <a:p>
            <a:pPr marL="7442200" indent="-184150">
              <a:defRPr/>
            </a:pPr>
            <a:endParaRPr lang="en-IE" sz="1700" kern="1200" dirty="0" smtClean="0"/>
          </a:p>
          <a:p>
            <a:pPr marL="7442200" indent="-184150">
              <a:buFont typeface="Arial" pitchFamily="34" charset="0"/>
              <a:buChar char="•"/>
              <a:defRPr/>
            </a:pPr>
            <a:r>
              <a:rPr lang="en-IE" sz="1700" kern="1200" dirty="0" smtClean="0"/>
              <a:t>It also provides the order history for the user </a:t>
            </a:r>
          </a:p>
          <a:p>
            <a:pPr marL="7442200" indent="-184150">
              <a:defRPr/>
            </a:pPr>
            <a:endParaRPr lang="en-IE" sz="1700" kern="1200" dirty="0" smtClean="0"/>
          </a:p>
          <a:p>
            <a:pPr marL="7448550" indent="-190500">
              <a:buFont typeface="Arial" pitchFamily="34" charset="0"/>
              <a:buChar char="•"/>
              <a:defRPr/>
            </a:pPr>
            <a:r>
              <a:rPr lang="en-IE" sz="1700" kern="1200" dirty="0" smtClean="0"/>
              <a:t>For convenience, previous orders can be cloned for the creation of new ‘similar’ orders. </a:t>
            </a:r>
          </a:p>
        </p:txBody>
      </p:sp>
      <p:sp>
        <p:nvSpPr>
          <p:cNvPr id="13317" name="Down Arrow 6"/>
          <p:cNvSpPr>
            <a:spLocks noChangeArrowheads="1"/>
          </p:cNvSpPr>
          <p:nvPr/>
        </p:nvSpPr>
        <p:spPr bwMode="auto">
          <a:xfrm rot="327859">
            <a:off x="4838700" y="4613274"/>
            <a:ext cx="395288" cy="923925"/>
          </a:xfrm>
          <a:prstGeom prst="downArrow">
            <a:avLst>
              <a:gd name="adj1" fmla="val 50000"/>
              <a:gd name="adj2" fmla="val 49928"/>
            </a:avLst>
          </a:prstGeom>
          <a:solidFill>
            <a:srgbClr val="FFC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3318" name="Oval 9"/>
          <p:cNvSpPr>
            <a:spLocks noChangeArrowheads="1"/>
          </p:cNvSpPr>
          <p:nvPr/>
        </p:nvSpPr>
        <p:spPr bwMode="auto">
          <a:xfrm>
            <a:off x="150813" y="2436813"/>
            <a:ext cx="1076325" cy="20955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4440237" y="5564188"/>
            <a:ext cx="1036637" cy="485775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000" i="1" dirty="0" smtClean="0"/>
              <a:t>End</a:t>
            </a:r>
            <a:endParaRPr lang="en-GB" sz="4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Data Centre - Available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618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GB" sz="3200" b="1" dirty="0" smtClean="0">
                <a:latin typeface="+mn-lt"/>
              </a:rPr>
              <a:t>The EUMETSAT Data Centre comprises ca. 200 User Products (ca. 2/3 produced in EUMETSAT CF), available in various formats:</a:t>
            </a:r>
          </a:p>
          <a:p>
            <a:pPr>
              <a:buNone/>
              <a:defRPr/>
            </a:pPr>
            <a:endParaRPr lang="en-GB" sz="3200" dirty="0" smtClean="0">
              <a:latin typeface="+mn-lt"/>
            </a:endParaRPr>
          </a:p>
          <a:p>
            <a:r>
              <a:rPr lang="en-GB" sz="2900" b="1" dirty="0" err="1" smtClean="0">
                <a:latin typeface="+mn-lt"/>
              </a:rPr>
              <a:t>Meteosat</a:t>
            </a:r>
            <a:r>
              <a:rPr lang="en-GB" sz="2900" b="1" dirty="0" smtClean="0">
                <a:latin typeface="+mn-lt"/>
              </a:rPr>
              <a:t> </a:t>
            </a:r>
            <a:r>
              <a:rPr lang="en-GB" sz="2900" dirty="0" smtClean="0">
                <a:latin typeface="+mn-lt"/>
              </a:rPr>
              <a:t>data since 1981</a:t>
            </a:r>
            <a:r>
              <a:rPr lang="en-GB" sz="2900" b="1" dirty="0" smtClean="0">
                <a:latin typeface="+mn-lt"/>
              </a:rPr>
              <a:t>:</a:t>
            </a:r>
            <a:r>
              <a:rPr lang="en-GB" sz="2900" dirty="0" smtClean="0">
                <a:latin typeface="+mn-lt"/>
              </a:rPr>
              <a:t> radiances and derived meteorological products from geostationary </a:t>
            </a:r>
            <a:r>
              <a:rPr lang="en-GB" sz="2900" dirty="0" err="1" smtClean="0">
                <a:latin typeface="+mn-lt"/>
              </a:rPr>
              <a:t>Meteosat</a:t>
            </a:r>
            <a:r>
              <a:rPr lang="en-GB" sz="2900" dirty="0" smtClean="0">
                <a:latin typeface="+mn-lt"/>
              </a:rPr>
              <a:t> satellites since 1981, which are positioned over Europe as well as the Indian Ocean.</a:t>
            </a:r>
          </a:p>
          <a:p>
            <a:pPr>
              <a:buNone/>
            </a:pPr>
            <a:endParaRPr lang="en-GB" sz="2900" dirty="0" smtClean="0">
              <a:latin typeface="+mn-lt"/>
            </a:endParaRPr>
          </a:p>
          <a:p>
            <a:r>
              <a:rPr lang="en-GB" sz="2900" b="1" dirty="0" err="1" smtClean="0">
                <a:latin typeface="+mn-lt"/>
              </a:rPr>
              <a:t>Metop</a:t>
            </a:r>
            <a:r>
              <a:rPr lang="en-GB" sz="2900" b="1" dirty="0" smtClean="0">
                <a:latin typeface="+mn-lt"/>
              </a:rPr>
              <a:t>-A and </a:t>
            </a:r>
            <a:r>
              <a:rPr lang="en-GB" sz="2900" b="1" dirty="0" err="1" smtClean="0">
                <a:latin typeface="+mn-lt"/>
              </a:rPr>
              <a:t>Metop</a:t>
            </a:r>
            <a:r>
              <a:rPr lang="en-GB" sz="2900" b="1" dirty="0" smtClean="0">
                <a:latin typeface="+mn-lt"/>
              </a:rPr>
              <a:t>-B </a:t>
            </a:r>
            <a:r>
              <a:rPr lang="en-GB" sz="2900" dirty="0" smtClean="0">
                <a:latin typeface="+mn-lt"/>
              </a:rPr>
              <a:t>data since 2007, including global and regional products of the various sensors, i.e. AMSU, ASCAT, AVHRR, GOME-2, GRAS, HIRS, IASI, MHS.</a:t>
            </a:r>
          </a:p>
          <a:p>
            <a:pPr>
              <a:buNone/>
            </a:pPr>
            <a:endParaRPr lang="en-GB" sz="2900" dirty="0" smtClean="0">
              <a:latin typeface="+mn-lt"/>
            </a:endParaRPr>
          </a:p>
          <a:p>
            <a:r>
              <a:rPr lang="en-GB" sz="2900" b="1" dirty="0" smtClean="0">
                <a:latin typeface="+mn-lt"/>
              </a:rPr>
              <a:t>Jason- 2</a:t>
            </a:r>
            <a:r>
              <a:rPr lang="en-GB" sz="2900" dirty="0" smtClean="0">
                <a:latin typeface="+mn-lt"/>
              </a:rPr>
              <a:t> </a:t>
            </a:r>
            <a:r>
              <a:rPr lang="en-GB" sz="2900" b="1" dirty="0" smtClean="0">
                <a:latin typeface="+mn-lt"/>
              </a:rPr>
              <a:t>data</a:t>
            </a:r>
            <a:r>
              <a:rPr lang="en-GB" sz="2900" dirty="0" smtClean="0">
                <a:latin typeface="+mn-lt"/>
              </a:rPr>
              <a:t> since 2008, including various sea surface altimetry products</a:t>
            </a:r>
          </a:p>
          <a:p>
            <a:pPr>
              <a:buNone/>
            </a:pPr>
            <a:endParaRPr lang="en-GB" sz="2900" dirty="0" smtClean="0">
              <a:latin typeface="+mn-lt"/>
            </a:endParaRPr>
          </a:p>
          <a:p>
            <a:r>
              <a:rPr lang="en-GB" sz="2900" b="1" dirty="0" smtClean="0">
                <a:latin typeface="+mn-lt"/>
              </a:rPr>
              <a:t>SAF data: </a:t>
            </a:r>
            <a:r>
              <a:rPr lang="en-GB" sz="2900" dirty="0" smtClean="0">
                <a:latin typeface="+mn-lt"/>
              </a:rPr>
              <a:t>Product entries or catalogue collections (Metadata) from the EUMETSAT network of Satellite Application Facilities (SAFs) since 2008, including climate, land, oceanographic and atmospheric products and seamless ordering.</a:t>
            </a:r>
          </a:p>
          <a:p>
            <a:pPr>
              <a:buNone/>
            </a:pPr>
            <a:endParaRPr lang="en-GB" sz="2900" dirty="0" smtClean="0">
              <a:latin typeface="+mn-lt"/>
            </a:endParaRPr>
          </a:p>
          <a:p>
            <a:r>
              <a:rPr lang="en-GB" sz="2900" b="1" dirty="0" smtClean="0">
                <a:latin typeface="+mn-lt"/>
              </a:rPr>
              <a:t>Data from International Partners</a:t>
            </a:r>
            <a:r>
              <a:rPr lang="en-GB" sz="2900" dirty="0" smtClean="0">
                <a:latin typeface="+mn-lt"/>
              </a:rPr>
              <a:t>, including NOAA AVHRR data since 2006 and HIRS data since 1979, Taiwan COSMIC Radio Occultation data since 2006</a:t>
            </a:r>
          </a:p>
          <a:p>
            <a:endParaRPr lang="en-GB" sz="2900" dirty="0" smtClean="0">
              <a:latin typeface="+mn-lt"/>
            </a:endParaRPr>
          </a:p>
          <a:p>
            <a:r>
              <a:rPr lang="en-GB" sz="2900" b="1" dirty="0" smtClean="0">
                <a:latin typeface="+mn-lt"/>
              </a:rPr>
              <a:t>Climate Data Records: </a:t>
            </a:r>
            <a:r>
              <a:rPr lang="en-GB" sz="2900" dirty="0" smtClean="0">
                <a:latin typeface="+mn-lt"/>
              </a:rPr>
              <a:t>TCDR’s and FDCR’s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D4C0C921-09AD-4141-B13E-A03711C86B7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49" y="1001932"/>
            <a:ext cx="7434263" cy="279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Long Term Archive</a:t>
            </a:r>
            <a:endParaRPr lang="en-GB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6825" y="963898"/>
            <a:ext cx="4943475" cy="5265452"/>
          </a:xfrm>
          <a:prstGeom prst="rect">
            <a:avLst/>
          </a:prstGeom>
        </p:spPr>
        <p:txBody>
          <a:bodyPr lIns="91423" tIns="45712" rIns="91423" bIns="45712"/>
          <a:lstStyle/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4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4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4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4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tabLst>
                <a:tab pos="542827" algn="l"/>
              </a:tabLst>
              <a:defRPr/>
            </a:pPr>
            <a:endParaRPr lang="en-GB" sz="24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4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16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Long-Term Data Preservation in practice since 1995;</a:t>
            </a: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Disaster resilient - 3</a:t>
            </a:r>
            <a:r>
              <a:rPr lang="en-GB" sz="2400" kern="0" baseline="300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 Copy</a:t>
            </a: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Access via EUMETSAT EO Portal</a:t>
            </a: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Ordering is free of charge</a:t>
            </a:r>
            <a:endParaRPr lang="en-GB" sz="2400" kern="0" dirty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3914" y="1159812"/>
            <a:ext cx="5131985" cy="5265452"/>
          </a:xfrm>
          <a:prstGeom prst="rect">
            <a:avLst/>
          </a:prstGeom>
        </p:spPr>
        <p:txBody>
          <a:bodyPr lIns="91423" tIns="45712" rIns="91423" bIns="45712"/>
          <a:lstStyle/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8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8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8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endParaRPr lang="en-GB" sz="28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tabLst>
                <a:tab pos="542827" algn="l"/>
              </a:tabLst>
              <a:defRPr/>
            </a:pPr>
            <a:endParaRPr lang="en-GB" sz="28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tabLst>
                <a:tab pos="542827" algn="l"/>
              </a:tabLst>
              <a:defRPr/>
            </a:pPr>
            <a:endParaRPr lang="en-GB" sz="10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Archived data starting 1981</a:t>
            </a:r>
            <a:endParaRPr lang="en-GB" sz="2400" kern="0" dirty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All EUMETSAT Satellite data including reprocessed data</a:t>
            </a: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&gt; 1 </a:t>
            </a:r>
            <a:r>
              <a:rPr lang="en-GB" sz="2400" kern="0" dirty="0" err="1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Petabytes</a:t>
            </a: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 in the archive for MTP, MSG, </a:t>
            </a:r>
            <a:r>
              <a:rPr lang="en-GB" sz="2400" kern="0" dirty="0" err="1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Metop</a:t>
            </a:r>
            <a:endParaRPr lang="en-GB" sz="2400" kern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266652" indent="-266652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tabLst>
                <a:tab pos="542827" algn="l"/>
              </a:tabLst>
              <a:defRPr/>
            </a:pPr>
            <a:r>
              <a:rPr lang="en-GB" sz="2400" kern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Retrieval/Ingestion: 10 to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9770533" cy="854075"/>
          </a:xfrm>
        </p:spPr>
        <p:txBody>
          <a:bodyPr/>
          <a:lstStyle/>
          <a:p>
            <a:r>
              <a:rPr lang="en-GB" dirty="0" smtClean="0"/>
              <a:t>Data Centre – key usage figures </a:t>
            </a:r>
            <a:r>
              <a:rPr lang="en-GB" sz="2000" dirty="0" smtClean="0"/>
              <a:t>(averages: last 2 years)</a:t>
            </a:r>
            <a:endParaRPr lang="en-GB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8882063" algn="r"/>
              </a:tabLst>
            </a:pPr>
            <a:r>
              <a:rPr lang="en-GB" sz="2600" dirty="0" smtClean="0">
                <a:latin typeface="+mn-lt"/>
              </a:rPr>
              <a:t>Currently used Archive Capacity:  </a:t>
            </a:r>
            <a:r>
              <a:rPr lang="en-GB" sz="2600" b="1" dirty="0" smtClean="0">
                <a:latin typeface="+mn-lt"/>
              </a:rPr>
              <a:t>	over 1 </a:t>
            </a:r>
            <a:r>
              <a:rPr lang="en-GB" sz="2600" b="1" dirty="0" err="1" smtClean="0">
                <a:latin typeface="+mn-lt"/>
              </a:rPr>
              <a:t>Petabyte</a:t>
            </a: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r>
              <a:rPr lang="en-GB" sz="2600" dirty="0" smtClean="0">
                <a:latin typeface="+mn-lt"/>
              </a:rPr>
              <a:t>Number of archived files:</a:t>
            </a:r>
            <a:r>
              <a:rPr lang="en-GB" sz="2600" b="1" dirty="0" smtClean="0">
                <a:latin typeface="+mn-lt"/>
              </a:rPr>
              <a:t>	50,000,000</a:t>
            </a:r>
          </a:p>
          <a:p>
            <a:pPr>
              <a:tabLst>
                <a:tab pos="8882063" algn="r"/>
              </a:tabLst>
            </a:pPr>
            <a:r>
              <a:rPr lang="en-GB" sz="2600" dirty="0" smtClean="0">
                <a:latin typeface="+mn-lt"/>
              </a:rPr>
              <a:t>Ratio  Ingestion (in) : Retrieval (out)	</a:t>
            </a:r>
            <a:r>
              <a:rPr lang="en-GB" sz="2600" b="1" dirty="0" smtClean="0">
                <a:latin typeface="+mn-lt"/>
              </a:rPr>
              <a:t>ca. 1 : 10</a:t>
            </a:r>
            <a:br>
              <a:rPr lang="en-GB" sz="2600" b="1" dirty="0" smtClean="0">
                <a:latin typeface="+mn-lt"/>
              </a:rPr>
            </a:br>
            <a:r>
              <a:rPr lang="en-GB" sz="2600" b="1" dirty="0" smtClean="0">
                <a:latin typeface="+mn-lt"/>
              </a:rPr>
              <a:t> </a:t>
            </a:r>
          </a:p>
          <a:p>
            <a:pPr>
              <a:tabLst>
                <a:tab pos="8882063" algn="r"/>
              </a:tabLst>
            </a:pPr>
            <a:r>
              <a:rPr lang="en-GB" sz="2600" dirty="0" smtClean="0">
                <a:latin typeface="+mn-lt"/>
              </a:rPr>
              <a:t>Average Retrieval Volume / month:</a:t>
            </a:r>
            <a:r>
              <a:rPr lang="en-GB" sz="2600" b="1" dirty="0" smtClean="0">
                <a:latin typeface="+mn-lt"/>
              </a:rPr>
              <a:t>	120 TB</a:t>
            </a:r>
          </a:p>
          <a:p>
            <a:pPr>
              <a:tabLst>
                <a:tab pos="8882063" algn="r"/>
              </a:tabLst>
            </a:pPr>
            <a:r>
              <a:rPr lang="en-GB" sz="2600" dirty="0" smtClean="0">
                <a:latin typeface="+mn-lt"/>
              </a:rPr>
              <a:t>Average Delivery Volume / month</a:t>
            </a:r>
            <a:r>
              <a:rPr lang="en-GB" sz="2600" b="1" dirty="0" smtClean="0">
                <a:latin typeface="+mn-lt"/>
              </a:rPr>
              <a:t>	30 TB</a:t>
            </a:r>
          </a:p>
          <a:p>
            <a:pPr>
              <a:tabLst>
                <a:tab pos="8882063" algn="r"/>
              </a:tabLst>
            </a:pPr>
            <a:r>
              <a:rPr lang="en-GB" sz="2600" dirty="0" smtClean="0">
                <a:latin typeface="+mn-lt"/>
              </a:rPr>
              <a:t>Average no. of Items processed / month</a:t>
            </a:r>
            <a:r>
              <a:rPr lang="en-GB" sz="2600" b="1" dirty="0" smtClean="0">
                <a:latin typeface="+mn-lt"/>
              </a:rPr>
              <a:t>	700,000</a:t>
            </a:r>
          </a:p>
          <a:p>
            <a:pPr>
              <a:tabLst>
                <a:tab pos="4122738" algn="l"/>
                <a:tab pos="8882063" algn="r"/>
              </a:tabLst>
            </a:pPr>
            <a:r>
              <a:rPr lang="en-GB" sz="2600" dirty="0" smtClean="0">
                <a:latin typeface="+mn-lt"/>
              </a:rPr>
              <a:t>Delivery Online : Media	(data volume)  </a:t>
            </a:r>
            <a:r>
              <a:rPr lang="en-GB" sz="2600" b="1" dirty="0" smtClean="0">
                <a:latin typeface="+mn-lt"/>
              </a:rPr>
              <a:t>	2 : 1</a:t>
            </a:r>
          </a:p>
          <a:p>
            <a:pPr>
              <a:buNone/>
              <a:tabLst>
                <a:tab pos="4122738" algn="l"/>
                <a:tab pos="8882063" algn="r"/>
              </a:tabLst>
            </a:pPr>
            <a:r>
              <a:rPr lang="en-GB" sz="2600" b="1" dirty="0" smtClean="0">
                <a:latin typeface="+mn-lt"/>
              </a:rPr>
              <a:t>	</a:t>
            </a:r>
            <a:r>
              <a:rPr lang="en-GB" sz="2600" dirty="0" smtClean="0">
                <a:latin typeface="+mn-lt"/>
              </a:rPr>
              <a:t>               Online : Media	(user orders)</a:t>
            </a:r>
            <a:r>
              <a:rPr lang="en-GB" sz="2600" b="1" dirty="0" smtClean="0">
                <a:latin typeface="+mn-lt"/>
              </a:rPr>
              <a:t>	19 : 1</a:t>
            </a:r>
          </a:p>
          <a:p>
            <a:pPr>
              <a:buNone/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r>
              <a:rPr lang="en-GB" sz="2600" dirty="0" smtClean="0">
                <a:latin typeface="+mn-lt"/>
              </a:rPr>
              <a:t>Currently registered Users:	</a:t>
            </a:r>
            <a:r>
              <a:rPr lang="en-GB" sz="2600" smtClean="0">
                <a:latin typeface="+mn-lt"/>
              </a:rPr>
              <a:t> </a:t>
            </a:r>
            <a:r>
              <a:rPr lang="en-GB" sz="2600" b="1" smtClean="0">
                <a:latin typeface="+mn-lt"/>
              </a:rPr>
              <a:t>3,200</a:t>
            </a: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r>
              <a:rPr lang="en-GB" sz="2600" dirty="0" smtClean="0">
                <a:latin typeface="+mn-lt"/>
              </a:rPr>
              <a:t>Average active Users ordering / month:</a:t>
            </a:r>
            <a:r>
              <a:rPr lang="en-GB" sz="2600" b="1" dirty="0" smtClean="0">
                <a:latin typeface="+mn-lt"/>
              </a:rPr>
              <a:t>	 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47650" y="849313"/>
            <a:ext cx="9447213" cy="5391150"/>
          </a:xfrm>
        </p:spPr>
        <p:txBody>
          <a:bodyPr>
            <a:noAutofit/>
          </a:bodyPr>
          <a:lstStyle/>
          <a:p>
            <a:pPr>
              <a:tabLst>
                <a:tab pos="8882063" algn="r"/>
              </a:tabLst>
            </a:pPr>
            <a:r>
              <a:rPr lang="en-GB" sz="2400" b="1" dirty="0" smtClean="0">
                <a:latin typeface="+mn-lt"/>
              </a:rPr>
              <a:t>To order data, start the Online Ordering in the EOP – after registering and subscription to the Data Centre Service.</a:t>
            </a:r>
          </a:p>
          <a:p>
            <a:pPr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buNone/>
              <a:tabLst>
                <a:tab pos="8882063" algn="r"/>
              </a:tabLst>
            </a:pPr>
            <a:endParaRPr lang="en-GB" sz="26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endParaRPr lang="en-GB" sz="2400" b="1" dirty="0" smtClean="0">
              <a:latin typeface="+mn-lt"/>
            </a:endParaRPr>
          </a:p>
          <a:p>
            <a:pPr>
              <a:tabLst>
                <a:tab pos="8882063" algn="r"/>
              </a:tabLst>
            </a:pPr>
            <a:r>
              <a:rPr lang="en-GB" sz="2400" b="1" dirty="0" smtClean="0">
                <a:latin typeface="+mn-lt"/>
              </a:rPr>
              <a:t>Info’s on how to order data: </a:t>
            </a:r>
            <a:r>
              <a:rPr lang="en-GB" sz="1800" b="1" dirty="0" smtClean="0">
                <a:latin typeface="+mn-lt"/>
                <a:hlinkClick r:id="rId3"/>
              </a:rPr>
              <a:t>http://www.eumetsat.int/website/home/Data/DataDelivery/EUMETSATDataCentre/OrderingFAQandSupport/index.html#ordering</a:t>
            </a:r>
            <a:r>
              <a:rPr lang="en-GB" sz="1800" b="1" dirty="0" smtClean="0">
                <a:latin typeface="+mn-lt"/>
              </a:rPr>
              <a:t> </a:t>
            </a:r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101" y="1674012"/>
            <a:ext cx="6211887" cy="377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" y="0"/>
            <a:ext cx="9770533" cy="854075"/>
          </a:xfrm>
        </p:spPr>
        <p:txBody>
          <a:bodyPr/>
          <a:lstStyle/>
          <a:p>
            <a:r>
              <a:rPr lang="en-GB" dirty="0" smtClean="0"/>
              <a:t>Data Centre – </a:t>
            </a:r>
            <a:r>
              <a:rPr lang="en-GB" dirty="0" smtClean="0"/>
              <a:t>Ordering is integrated in EO-Portal</a:t>
            </a:r>
            <a:endParaRPr lang="en-GB" sz="2000" dirty="0"/>
          </a:p>
        </p:txBody>
      </p:sp>
      <p:sp>
        <p:nvSpPr>
          <p:cNvPr id="4" name="Down Arrow 3"/>
          <p:cNvSpPr/>
          <p:nvPr/>
        </p:nvSpPr>
        <p:spPr bwMode="auto">
          <a:xfrm rot="3834951">
            <a:off x="6948379" y="3927003"/>
            <a:ext cx="304799" cy="76611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29" y="861887"/>
            <a:ext cx="8003721" cy="571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Centre Ordering: Order performance estimate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125133" y="1964267"/>
            <a:ext cx="660400" cy="16933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17239" y="1055804"/>
            <a:ext cx="948267" cy="22013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83432" y="2890431"/>
            <a:ext cx="948267" cy="22013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47806" y="4739464"/>
            <a:ext cx="948267" cy="22013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developments in the EUMETSAT Data Centre</a:t>
            </a:r>
            <a:endParaRPr lang="en-GB" dirty="0"/>
          </a:p>
        </p:txBody>
      </p:sp>
      <p:sp>
        <p:nvSpPr>
          <p:cNvPr id="7" name="Content Placeholder 10"/>
          <p:cNvSpPr>
            <a:spLocks noGrp="1"/>
          </p:cNvSpPr>
          <p:nvPr>
            <p:ph idx="1"/>
          </p:nvPr>
        </p:nvSpPr>
        <p:spPr>
          <a:xfrm>
            <a:off x="266700" y="992187"/>
            <a:ext cx="9447213" cy="5445125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8882063" algn="r"/>
              </a:tabLst>
            </a:pPr>
            <a:r>
              <a:rPr lang="en-GB" sz="2400" b="1" dirty="0" smtClean="0"/>
              <a:t>Introduction of </a:t>
            </a:r>
            <a:r>
              <a:rPr lang="en-GB" sz="2400" b="1" dirty="0" err="1" smtClean="0"/>
              <a:t>NetCDF</a:t>
            </a:r>
            <a:r>
              <a:rPr lang="en-GB" sz="2400" b="1" dirty="0" smtClean="0"/>
              <a:t> CF as common ordering format </a:t>
            </a:r>
            <a:r>
              <a:rPr lang="en-GB" sz="2400" dirty="0" smtClean="0"/>
              <a:t>(</a:t>
            </a:r>
            <a:r>
              <a:rPr lang="en-GB" sz="2400" dirty="0" err="1" smtClean="0"/>
              <a:t>NetCDF</a:t>
            </a:r>
            <a:r>
              <a:rPr lang="en-GB" sz="2400" dirty="0" smtClean="0"/>
              <a:t> in CF convention – to overcome format diversity of Programmes and as a tribute to growing diverse User Community </a:t>
            </a:r>
            <a:br>
              <a:rPr lang="en-GB" sz="2400" dirty="0" smtClean="0"/>
            </a:br>
            <a:r>
              <a:rPr lang="en-GB" sz="2400" dirty="0" smtClean="0"/>
              <a:t>see details: </a:t>
            </a:r>
            <a:r>
              <a:rPr lang="en-GB" sz="2400" dirty="0" smtClean="0">
                <a:hlinkClick r:id="rId2"/>
              </a:rPr>
              <a:t>http://www.eumetsat.int/website/home/Data/DataDelivery/EUMETSATDataCentre/NetCDFFormatforDataCentreProducts/index.html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pPr>
              <a:tabLst>
                <a:tab pos="8882063" algn="r"/>
              </a:tabLst>
            </a:pPr>
            <a:r>
              <a:rPr lang="en-GB" sz="2400" b="1" dirty="0" smtClean="0"/>
              <a:t>New light-weight ordering client</a:t>
            </a:r>
          </a:p>
          <a:p>
            <a:pPr lvl="1">
              <a:tabLst>
                <a:tab pos="8882063" algn="r"/>
              </a:tabLst>
            </a:pPr>
            <a:r>
              <a:rPr lang="en-GB" sz="2000" dirty="0" smtClean="0"/>
              <a:t>Intuitive, menu driven approach</a:t>
            </a:r>
          </a:p>
          <a:p>
            <a:pPr lvl="1">
              <a:tabLst>
                <a:tab pos="8882063" algn="r"/>
              </a:tabLst>
            </a:pPr>
            <a:r>
              <a:rPr lang="en-GB" sz="2000" dirty="0" smtClean="0"/>
              <a:t>Includes also functionality required by S-3 mission</a:t>
            </a:r>
            <a:br>
              <a:rPr lang="en-GB" sz="2000" dirty="0" smtClean="0"/>
            </a:br>
            <a:endParaRPr lang="en-GB" sz="2400" b="1" dirty="0" smtClean="0"/>
          </a:p>
          <a:p>
            <a:pPr>
              <a:tabLst>
                <a:tab pos="8882063" algn="r"/>
              </a:tabLst>
            </a:pPr>
            <a:r>
              <a:rPr lang="en-GB" sz="2400" b="1" dirty="0" smtClean="0"/>
              <a:t>User Ordering Feedback </a:t>
            </a:r>
            <a:r>
              <a:rPr lang="en-GB" sz="2400" b="1" dirty="0" smtClean="0"/>
              <a:t>Mechanism</a:t>
            </a:r>
          </a:p>
          <a:p>
            <a:pPr lvl="1">
              <a:tabLst>
                <a:tab pos="8882063" algn="r"/>
              </a:tabLst>
            </a:pPr>
            <a:r>
              <a:rPr lang="en-GB" sz="2100" dirty="0" smtClean="0"/>
              <a:t>Can be activated on demand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 smtClean="0"/>
          </a:p>
          <a:p>
            <a:pPr>
              <a:tabLst>
                <a:tab pos="8882063" algn="r"/>
              </a:tabLst>
            </a:pPr>
            <a:r>
              <a:rPr lang="de-DE" sz="2400" b="1" dirty="0" smtClean="0"/>
              <a:t>Digital </a:t>
            </a:r>
            <a:r>
              <a:rPr lang="de-DE" sz="2400" b="1" dirty="0" err="1" smtClean="0"/>
              <a:t>Object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Identifiers</a:t>
            </a:r>
            <a:r>
              <a:rPr lang="de-DE" sz="2400" b="1" dirty="0" smtClean="0"/>
              <a:t> (DOI) will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used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as</a:t>
            </a:r>
            <a:r>
              <a:rPr lang="de-DE" sz="2400" b="1" dirty="0" smtClean="0"/>
              <a:t> persistent </a:t>
            </a:r>
            <a:r>
              <a:rPr lang="de-DE" sz="2400" b="1" dirty="0" err="1" smtClean="0"/>
              <a:t>identifiers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EUMETSAT‘s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Climate</a:t>
            </a:r>
            <a:r>
              <a:rPr lang="de-DE" sz="2400" b="1" dirty="0" smtClean="0"/>
              <a:t> Data Records </a:t>
            </a:r>
            <a:r>
              <a:rPr lang="de-DE" sz="2400" dirty="0" smtClean="0"/>
              <a:t>(CDR)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enhance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discoverability</a:t>
            </a:r>
            <a:r>
              <a:rPr lang="de-DE" sz="2400" dirty="0" smtClean="0"/>
              <a:t> and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CDR's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users</a:t>
            </a:r>
            <a:r>
              <a:rPr lang="de-DE" sz="2400" dirty="0" smtClean="0"/>
              <a:t>.</a:t>
            </a:r>
            <a:endParaRPr lang="en-GB" sz="2400" b="1" dirty="0" smtClean="0"/>
          </a:p>
          <a:p>
            <a:pPr>
              <a:buNone/>
              <a:tabLst>
                <a:tab pos="8882063" algn="r"/>
              </a:tabLst>
            </a:pPr>
            <a:endParaRPr lang="en-GB" sz="2600" dirty="0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1150" y="0"/>
            <a:ext cx="9505950" cy="839788"/>
          </a:xfrm>
        </p:spPr>
        <p:txBody>
          <a:bodyPr/>
          <a:lstStyle/>
          <a:p>
            <a:r>
              <a:rPr lang="en-GB" dirty="0" smtClean="0"/>
              <a:t>Data Centre Ordering Client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151467"/>
            <a:ext cx="9601200" cy="5410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200" b="1" dirty="0" smtClean="0">
                <a:latin typeface="+mn-lt"/>
              </a:rPr>
              <a:t>A new, web browser based ordering client is under development</a:t>
            </a:r>
            <a:br>
              <a:rPr lang="en-GB" sz="2200" b="1" dirty="0" smtClean="0">
                <a:latin typeface="+mn-lt"/>
              </a:rPr>
            </a:br>
            <a:endParaRPr lang="en-GB" sz="1400" b="1" dirty="0" smtClean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en-GB" sz="2200" b="1" dirty="0" smtClean="0">
                <a:latin typeface="+mn-lt"/>
              </a:rPr>
              <a:t>Availability to users is planned </a:t>
            </a:r>
            <a:r>
              <a:rPr lang="en-GB" sz="2200" b="1" smtClean="0">
                <a:latin typeface="+mn-lt"/>
              </a:rPr>
              <a:t>for </a:t>
            </a:r>
            <a:r>
              <a:rPr lang="en-GB" sz="2000" b="1" smtClean="0">
                <a:latin typeface="+mn-lt"/>
              </a:rPr>
              <a:t>QIII 2015</a:t>
            </a:r>
            <a:endParaRPr lang="en-GB" sz="2000" b="1" dirty="0" smtClean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+mn-lt"/>
              </a:rPr>
              <a:t>Aim is to simplify the user interface and make it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more intuitive</a:t>
            </a:r>
            <a:r>
              <a:rPr lang="en-GB" sz="2000" dirty="0" smtClean="0">
                <a:latin typeface="+mn-lt"/>
              </a:rPr>
              <a:t> (based on analysis and user feedback;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e.g. 90% of orders are for one product type only)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+mn-lt"/>
              </a:rPr>
              <a:t>The current Java-based ordering client will still be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accessible </a:t>
            </a:r>
            <a:r>
              <a:rPr lang="en-GB" sz="2000" dirty="0" smtClean="0">
                <a:latin typeface="+mn-lt"/>
              </a:rPr>
              <a:t>but not further evolved</a:t>
            </a:r>
          </a:p>
          <a:p>
            <a:pPr marL="271463" indent="-271463">
              <a:buNone/>
              <a:defRPr/>
            </a:pPr>
            <a:endParaRPr lang="en-GB" sz="2000" dirty="0" smtClean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+mn-lt"/>
              </a:rPr>
              <a:t>Improvements summary:</a:t>
            </a:r>
          </a:p>
          <a:p>
            <a:pPr marL="671513" lvl="1" indent="-271463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+mn-lt"/>
                <a:ea typeface="+mn-ea"/>
                <a:cs typeface="+mn-cs"/>
              </a:rPr>
              <a:t>The new design will guide users through ordering steps </a:t>
            </a:r>
          </a:p>
          <a:p>
            <a:pPr marL="671513" lvl="1" indent="-271463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+mn-lt"/>
              </a:rPr>
              <a:t>Enhanced product search </a:t>
            </a:r>
          </a:p>
          <a:p>
            <a:pPr marL="671513" lvl="1" indent="-271463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+mn-lt"/>
              </a:rPr>
              <a:t>Estimation of no. of items selected + order size</a:t>
            </a:r>
          </a:p>
          <a:p>
            <a:pPr marL="671513" lvl="1" indent="-271463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+mn-lt"/>
              </a:rPr>
              <a:t>Ordering features (e.g. ROI selection, 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enhanced options) only shown if applicable</a:t>
            </a:r>
            <a:br>
              <a:rPr lang="en-GB" sz="2000" dirty="0" smtClean="0">
                <a:latin typeface="+mn-lt"/>
              </a:rPr>
            </a:br>
            <a:endParaRPr lang="en-GB" sz="2000" dirty="0" smtClean="0">
              <a:latin typeface="+mn-lt"/>
            </a:endParaRPr>
          </a:p>
          <a:p>
            <a:pPr marL="266700" indent="-266700">
              <a:buNone/>
              <a:defRPr/>
            </a:pPr>
            <a:endParaRPr lang="en-GB" sz="2000" dirty="0" smtClean="0"/>
          </a:p>
          <a:p>
            <a:pPr marL="266700" indent="-266700">
              <a:buFont typeface="Arial" pitchFamily="34" charset="0"/>
              <a:buChar char="•"/>
              <a:defRPr/>
            </a:pPr>
            <a:endParaRPr lang="en-US" sz="800" dirty="0" smtClean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2014538"/>
            <a:ext cx="24479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9207500" y="162718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C00000"/>
                </a:solidFill>
              </a:rPr>
              <a:t>old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9001125" y="4075112"/>
            <a:ext cx="90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new</a:t>
            </a:r>
          </a:p>
        </p:txBody>
      </p:sp>
      <p:pic>
        <p:nvPicPr>
          <p:cNvPr id="8" name="Picture 2" descr="C:\Users\rothfuss\AppData\Local\Microsoft\Windows\Temporary Internet Files\Content.Outlook\NOEI2ZEE\Slide_3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090" y="4371975"/>
            <a:ext cx="4074207" cy="2198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4458</TotalTime>
  <Words>633</Words>
  <Application>Microsoft Office PowerPoint</Application>
  <PresentationFormat>A4 Paper (210x297 mm)</PresentationFormat>
  <Paragraphs>223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Viewgraph_Landscape_Template[1]</vt:lpstr>
      <vt:lpstr>Custom Design</vt:lpstr>
      <vt:lpstr>1_Custom Design</vt:lpstr>
      <vt:lpstr>Clip</vt:lpstr>
      <vt:lpstr>Slide 1</vt:lpstr>
      <vt:lpstr>EUMETSAT Data Centre – Long Term Archive</vt:lpstr>
      <vt:lpstr>EUMETSAT Data Centre - Available Data</vt:lpstr>
      <vt:lpstr>EUMETSAT Long Term Archive</vt:lpstr>
      <vt:lpstr>Data Centre – key usage figures (averages: last 2 years)</vt:lpstr>
      <vt:lpstr>Data Centre – Ordering is integrated in EO-Portal</vt:lpstr>
      <vt:lpstr>Data Centre Ordering: Order performance estimate</vt:lpstr>
      <vt:lpstr>Recent developments in the EUMETSAT Data Centre</vt:lpstr>
      <vt:lpstr>Data Centre Ordering Client Update</vt:lpstr>
      <vt:lpstr>Links</vt:lpstr>
      <vt:lpstr>Annex – New web based Ordering Client / EUMETCAST</vt:lpstr>
      <vt:lpstr>New Ordering Client: Data Centre Product Selection</vt:lpstr>
      <vt:lpstr>New Ordering Client: Product Filtering</vt:lpstr>
      <vt:lpstr>New Ordering Client: Product Data/Time Selection</vt:lpstr>
      <vt:lpstr>New Ordering Client: Region of Interest (ROI) Search</vt:lpstr>
      <vt:lpstr>New Ordering Client: Delivery Format Selection</vt:lpstr>
      <vt:lpstr>New Ordering Client: Products’ Details for this Order</vt:lpstr>
      <vt:lpstr>New Ordering Client: Delivery Method Selection</vt:lpstr>
      <vt:lpstr>New Ordering Client: Place the Data Centre Order</vt:lpstr>
      <vt:lpstr>New Ordering Client: Order Status</vt:lpstr>
      <vt:lpstr>Slide 21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Hui Gaune</dc:creator>
  <cp:lastModifiedBy>Harald Rothfuss</cp:lastModifiedBy>
  <cp:revision>276</cp:revision>
  <cp:lastPrinted>2006-03-06T14:11:17Z</cp:lastPrinted>
  <dcterms:created xsi:type="dcterms:W3CDTF">2014-04-07T12:14:49Z</dcterms:created>
  <dcterms:modified xsi:type="dcterms:W3CDTF">2015-06-24T09:12:25Z</dcterms:modified>
</cp:coreProperties>
</file>